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48" r:id="rId2"/>
    <p:sldId id="350" r:id="rId3"/>
    <p:sldId id="357" r:id="rId4"/>
    <p:sldId id="355" r:id="rId5"/>
    <p:sldId id="358" r:id="rId6"/>
    <p:sldId id="351" r:id="rId7"/>
    <p:sldId id="352" r:id="rId8"/>
    <p:sldId id="353" r:id="rId9"/>
    <p:sldId id="356" r:id="rId10"/>
    <p:sldId id="35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CF3C89-7E92-4070-877E-853103A28EB8}" v="1" dt="2023-08-15T16:01:11.1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3585EF-E080-4624-982C-8DCF7316B8A7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15130E-8491-4A13-9E38-62A675545C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059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C68EEA-48ED-0075-3D87-8775E3B6D4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82575" y="685800"/>
            <a:ext cx="6013450" cy="3382963"/>
          </a:xfrm>
        </p:spPr>
      </p:sp>
      <p:sp>
        <p:nvSpPr>
          <p:cNvPr id="3" name="Notes Placeholder 5">
            <a:extLst>
              <a:ext uri="{FF2B5EF4-FFF2-40B4-BE49-F238E27FC236}">
                <a16:creationId xmlns:a16="http://schemas.microsoft.com/office/drawing/2014/main" id="{2A1CC01C-FB93-134D-F1B1-45B544AC68E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US"/>
              <a:t>Short Term Medical HSA-compatible plans</a:t>
            </a:r>
          </a:p>
          <a:p>
            <a:pPr lvl="1"/>
            <a:r>
              <a:rPr lang="en-US"/>
              <a:t>Highlights.</a:t>
            </a:r>
          </a:p>
          <a:p>
            <a:pPr lvl="1"/>
            <a:r>
              <a:rPr lang="en-US"/>
              <a:t>Plan designs.</a:t>
            </a:r>
          </a:p>
          <a:p>
            <a:pPr lvl="1"/>
            <a:r>
              <a:rPr lang="en-US"/>
              <a:t>General benefits.</a:t>
            </a:r>
          </a:p>
          <a:p>
            <a:pPr lvl="1"/>
            <a:r>
              <a:rPr lang="en-US"/>
              <a:t>Network.</a:t>
            </a:r>
          </a:p>
          <a:p>
            <a:pPr lvl="1"/>
            <a:r>
              <a:rPr lang="en-US"/>
              <a:t>State availability.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6B1FA5-6D0E-FCE4-1587-34D3598A5D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82575" y="685800"/>
            <a:ext cx="6013450" cy="3382963"/>
          </a:xfrm>
        </p:spPr>
      </p:sp>
      <p:sp>
        <p:nvSpPr>
          <p:cNvPr id="3" name="Notes Placeholder 5">
            <a:extLst>
              <a:ext uri="{FF2B5EF4-FFF2-40B4-BE49-F238E27FC236}">
                <a16:creationId xmlns:a16="http://schemas.microsoft.com/office/drawing/2014/main" id="{DEECF2A9-1B3A-A6C8-5454-D3AA289568D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US"/>
              <a:t>Short Term Medical HSA-compatible plans </a:t>
            </a:r>
          </a:p>
          <a:p>
            <a:pPr lvl="1"/>
            <a:r>
              <a:rPr lang="en-US"/>
              <a:t>Exciting new option </a:t>
            </a:r>
          </a:p>
          <a:p>
            <a:pPr lvl="2"/>
            <a:r>
              <a:rPr lang="en-US"/>
              <a:t>Helps customers protect themselves from everyday health care costs and unexpected health emergencies.</a:t>
            </a:r>
          </a:p>
          <a:p>
            <a:pPr lvl="2"/>
            <a:r>
              <a:rPr lang="en-US"/>
              <a:t>Gives customers an avenue to extra tax savings. </a:t>
            </a:r>
          </a:p>
          <a:p>
            <a:pPr lvl="1"/>
            <a:r>
              <a:rPr lang="en-US"/>
              <a:t>Four plan designs available.</a:t>
            </a:r>
          </a:p>
          <a:p>
            <a:pPr lvl="2"/>
            <a:r>
              <a:rPr lang="en-US"/>
              <a:t>All plan designs meet IRS rules and regulations for high-deductible health plans and qualify as a health savings account compatible plan. </a:t>
            </a:r>
          </a:p>
          <a:p>
            <a:pPr lvl="3"/>
            <a:r>
              <a:rPr lang="en-US"/>
              <a:t>Customers can pay their deductibles, coinsurance, and other qualified health expenses with pretax dollars that they contribute into a personal HSA account.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70ECC4-B33A-5426-0514-3109BF23E2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82575" y="685800"/>
            <a:ext cx="6013450" cy="3382963"/>
          </a:xfrm>
        </p:spPr>
      </p:sp>
      <p:sp>
        <p:nvSpPr>
          <p:cNvPr id="3" name="Notes Placeholder 5">
            <a:extLst>
              <a:ext uri="{FF2B5EF4-FFF2-40B4-BE49-F238E27FC236}">
                <a16:creationId xmlns:a16="http://schemas.microsoft.com/office/drawing/2014/main" id="{C8C50D7A-6003-0E98-8472-367EF65AC2E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US"/>
              <a:t>STM HSA-compatible plans </a:t>
            </a:r>
          </a:p>
          <a:p>
            <a:pPr lvl="1"/>
            <a:r>
              <a:rPr lang="en-US"/>
              <a:t>Customers who already have an HSA account:</a:t>
            </a:r>
          </a:p>
          <a:p>
            <a:pPr lvl="2"/>
            <a:r>
              <a:rPr lang="en-US"/>
              <a:t>Continue to deposit money into their account and use it to pay for qualified health care expenses.</a:t>
            </a:r>
          </a:p>
          <a:p>
            <a:pPr lvl="1"/>
            <a:r>
              <a:rPr lang="en-US"/>
              <a:t>Customers who do not yet have an HSA account:</a:t>
            </a:r>
          </a:p>
          <a:p>
            <a:pPr lvl="2"/>
            <a:r>
              <a:rPr lang="en-US"/>
              <a:t>Contact their bank or financial institution, which can help them open an account.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D99B99-BD7E-FE5C-EE67-18961716B2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82575" y="685800"/>
            <a:ext cx="6013450" cy="3382963"/>
          </a:xfrm>
        </p:spPr>
      </p:sp>
      <p:sp>
        <p:nvSpPr>
          <p:cNvPr id="3" name="Notes Placeholder 5">
            <a:extLst>
              <a:ext uri="{FF2B5EF4-FFF2-40B4-BE49-F238E27FC236}">
                <a16:creationId xmlns:a16="http://schemas.microsoft.com/office/drawing/2014/main" id="{6C475E40-D60A-D7A1-0EEF-BBEB2642349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US"/>
              <a:t>STM HSA-compatible plans highlights</a:t>
            </a:r>
          </a:p>
          <a:p>
            <a:pPr lvl="1"/>
            <a:r>
              <a:rPr lang="en-US"/>
              <a:t>Coverage for doctor visits and hospital stays.</a:t>
            </a:r>
          </a:p>
          <a:p>
            <a:pPr lvl="1"/>
            <a:r>
              <a:rPr lang="en-US"/>
              <a:t>Child immunizations with first-dollar coverage.</a:t>
            </a:r>
          </a:p>
          <a:p>
            <a:pPr lvl="1"/>
            <a:r>
              <a:rPr lang="en-US"/>
              <a:t>Adult preventive screenings and immunizations with first-dollar coverage.</a:t>
            </a:r>
          </a:p>
          <a:p>
            <a:pPr lvl="1"/>
            <a:r>
              <a:rPr lang="en-US"/>
              <a:t>No access fees for emergency room and urgent care visits.</a:t>
            </a:r>
          </a:p>
          <a:p>
            <a:pPr lvl="1"/>
            <a:r>
              <a:rPr lang="en-US"/>
              <a:t>Flexible coverage periods.</a:t>
            </a:r>
          </a:p>
          <a:p>
            <a:pPr lvl="1"/>
            <a:r>
              <a:rPr lang="en-US"/>
              <a:t>Next day effective dates.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CF577C-9B6E-A876-D2F8-9B7791C007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82575" y="685800"/>
            <a:ext cx="6013450" cy="3382963"/>
          </a:xfrm>
        </p:spPr>
      </p:sp>
      <p:sp>
        <p:nvSpPr>
          <p:cNvPr id="3" name="Notes Placeholder 5">
            <a:extLst>
              <a:ext uri="{FF2B5EF4-FFF2-40B4-BE49-F238E27FC236}">
                <a16:creationId xmlns:a16="http://schemas.microsoft.com/office/drawing/2014/main" id="{1A34AACD-9AB4-A839-BF4E-5A34562B4EE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US"/>
              <a:t>STM HSA-compatible plans</a:t>
            </a:r>
          </a:p>
          <a:p>
            <a:pPr lvl="1"/>
            <a:r>
              <a:rPr lang="en-US"/>
              <a:t>Options shown on slide.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2E8723-0CE6-CF40-FD02-9D4E047A61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82575" y="685800"/>
            <a:ext cx="6013450" cy="3382963"/>
          </a:xfrm>
        </p:spPr>
      </p:sp>
      <p:sp>
        <p:nvSpPr>
          <p:cNvPr id="3" name="Notes Placeholder 5">
            <a:extLst>
              <a:ext uri="{FF2B5EF4-FFF2-40B4-BE49-F238E27FC236}">
                <a16:creationId xmlns:a16="http://schemas.microsoft.com/office/drawing/2014/main" id="{507CA36B-9CC1-ADD8-EC0E-8EF7CB8E843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US"/>
              <a:t>STM HSA-compatible plans</a:t>
            </a:r>
          </a:p>
          <a:p>
            <a:pPr lvl="1"/>
            <a:r>
              <a:rPr lang="en-US"/>
              <a:t>Out-of-network and family deductibles shown on slide.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D48F57-2257-E86B-B70E-84E8128E81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82575" y="685800"/>
            <a:ext cx="6013450" cy="3382963"/>
          </a:xfrm>
        </p:spPr>
      </p:sp>
      <p:sp>
        <p:nvSpPr>
          <p:cNvPr id="3" name="Notes Placeholder 5">
            <a:extLst>
              <a:ext uri="{FF2B5EF4-FFF2-40B4-BE49-F238E27FC236}">
                <a16:creationId xmlns:a16="http://schemas.microsoft.com/office/drawing/2014/main" id="{EBF437FA-773C-50F4-CBF0-63D7FA9BA9A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US"/>
              <a:t>STM HSA-compatible plans</a:t>
            </a:r>
          </a:p>
          <a:p>
            <a:pPr lvl="1"/>
            <a:r>
              <a:rPr lang="en-US"/>
              <a:t>General benefits shown on slide.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C37BF6-80D9-C4F0-7B6A-A638E08077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82575" y="685800"/>
            <a:ext cx="6013450" cy="3382963"/>
          </a:xfrm>
        </p:spPr>
      </p:sp>
      <p:sp>
        <p:nvSpPr>
          <p:cNvPr id="3" name="Notes Placeholder 5">
            <a:extLst>
              <a:ext uri="{FF2B5EF4-FFF2-40B4-BE49-F238E27FC236}">
                <a16:creationId xmlns:a16="http://schemas.microsoft.com/office/drawing/2014/main" id="{13597BA8-EE5E-A0B0-57F6-94F933ED853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US"/>
              <a:t>STM HSA-compatible plans</a:t>
            </a:r>
          </a:p>
          <a:p>
            <a:pPr lvl="1"/>
            <a:r>
              <a:rPr lang="en-US"/>
              <a:t>General benefits shown on slide.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BFA27F-3DC3-9A0B-6E4C-269A9A1D50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82575" y="685800"/>
            <a:ext cx="6013450" cy="3382963"/>
          </a:xfrm>
        </p:spPr>
      </p:sp>
      <p:sp>
        <p:nvSpPr>
          <p:cNvPr id="3" name="Notes Placeholder 5">
            <a:extLst>
              <a:ext uri="{FF2B5EF4-FFF2-40B4-BE49-F238E27FC236}">
                <a16:creationId xmlns:a16="http://schemas.microsoft.com/office/drawing/2014/main" id="{496019BC-49FF-940A-B79F-E187E31AEE6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US"/>
              <a:t>HSA-compatible plans network</a:t>
            </a:r>
          </a:p>
          <a:p>
            <a:pPr lvl="1"/>
            <a:r>
              <a:rPr lang="en-US"/>
              <a:t>Aetna Open Choice PPO network:</a:t>
            </a:r>
          </a:p>
          <a:p>
            <a:pPr lvl="2"/>
            <a:r>
              <a:rPr lang="en-US"/>
              <a:t>850,000 primary care doctors and specialists.</a:t>
            </a:r>
          </a:p>
          <a:p>
            <a:pPr lvl="2"/>
            <a:r>
              <a:rPr lang="en-US"/>
              <a:t>6,900 hospitals.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4C86B1-3F40-1AE2-3BF5-6420A6CE32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82575" y="685800"/>
            <a:ext cx="6013450" cy="3382963"/>
          </a:xfrm>
        </p:spPr>
      </p:sp>
      <p:sp>
        <p:nvSpPr>
          <p:cNvPr id="3" name="Notes Placeholder 5">
            <a:extLst>
              <a:ext uri="{FF2B5EF4-FFF2-40B4-BE49-F238E27FC236}">
                <a16:creationId xmlns:a16="http://schemas.microsoft.com/office/drawing/2014/main" id="{07D60FED-0011-BF73-6291-EB64B227644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US"/>
              <a:t>HSA-compatible plans state availability</a:t>
            </a:r>
          </a:p>
          <a:p>
            <a:pPr lvl="1"/>
            <a:r>
              <a:rPr lang="en-US"/>
              <a:t>Shown on slide.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41672-AA39-E04F-DD32-81E261CF5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97B740-2B67-50D2-5294-CBA5BD53E9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6E7DA7-4807-DC43-579E-0E2EE4B0F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661DE-0B47-45EF-8874-EA26AFFD9A3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4BDACD-F50B-DC43-D475-835135BBA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236749-6DA6-D0C6-98EC-1FEBD4007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E3AEB-F3B9-4F9F-85EB-E59FC048D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172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1BA05-D118-9881-96BA-9CD073653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F16FC-F280-79D3-9747-E18B8FBC5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7FF9DA-EEED-2064-6895-BE2E32276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661DE-0B47-45EF-8874-EA26AFFD9A3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48E979-B93C-FFE7-8051-5F288DB89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608EA0-3691-D424-1FDB-3E4B05494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E3AEB-F3B9-4F9F-85EB-E59FC048D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826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A369D-5E0B-E06F-84B8-F4FCDCC92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95A0D0-CE03-797F-F972-F16823ABE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977EF4-20DF-BD91-057A-17D1B3853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661DE-0B47-45EF-8874-EA26AFFD9A3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51330-8694-175B-BB31-89F4BFC35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77929-BCE2-0564-D724-D8F5A2DD5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E3AEB-F3B9-4F9F-85EB-E59FC048D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685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521A8-852A-9487-2B86-2184DBAB5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E978CC-FA47-ED2E-0DED-63C9FE5FE3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CDAC69-39B2-94E1-B413-298A042E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4D4D4B-60FF-CAF9-39BA-9AFC10435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661DE-0B47-45EF-8874-EA26AFFD9A3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2AA1FF-A363-9F85-5383-0987B193A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C43D32-F911-BC47-6B78-582ECB478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E3AEB-F3B9-4F9F-85EB-E59FC048D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479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62256-4377-7BBB-B191-044DE0C86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82614-9C45-2ED4-B02C-2EF698323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6911F9-781C-E11C-565E-DD965B0CF2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B6DC55-C625-8D3F-38EF-6161E0C68B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4EA8DB-2DC6-A498-EBE5-A8E75D465A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825A7F-CE8C-A2FD-4253-2F27FE056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661DE-0B47-45EF-8874-EA26AFFD9A3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3D6C90-57A5-B662-7093-E6818DA44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38A208-9A92-12C3-A82E-96FAD96D5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E3AEB-F3B9-4F9F-85EB-E59FC048D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196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99AC4-6E1E-EFD5-6A2D-0978A96DE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94DAAE-F821-3F8A-579A-4C0C024C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661DE-0B47-45EF-8874-EA26AFFD9A3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75B0D9-7F9C-5864-CB6A-13E55F644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D2CB82-CF94-16C8-FB1C-F8D57318D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E3AEB-F3B9-4F9F-85EB-E59FC048D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599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C6FF4C-8165-F52E-7636-D962672F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661DE-0B47-45EF-8874-EA26AFFD9A3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058D36-9455-50A4-E2A1-6905D7BFA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F369F6-318A-8E25-4892-193A73EAC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E3AEB-F3B9-4F9F-85EB-E59FC048D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674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87065-893B-A026-02B5-3A5334BAE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C2E7DA-000D-8B33-6403-A2A85D718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DD2D29-4BFE-478A-817C-5B9C87D401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7D740D-E30A-5614-E537-27AC1A89B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661DE-0B47-45EF-8874-EA26AFFD9A3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4EB69A-AA5B-4B04-0FBC-34B5752DF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0A43DA-62D8-2125-12EE-ECCA5BBBE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E3AEB-F3B9-4F9F-85EB-E59FC048D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966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4BB31-5F25-180D-2818-78A4C34FB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DAD5BE-F6C9-53CD-8E1D-FFAD853F95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EEE28-A9C7-83C0-1B43-7BD65A4FF1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F58476-00BA-81D2-F8BE-FFFA758F4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661DE-0B47-45EF-8874-EA26AFFD9A3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7C67A8-B458-320D-CBBC-28AFCFAA6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0E6BC2-FA1C-2F96-4B45-5A6A73702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E3AEB-F3B9-4F9F-85EB-E59FC048D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075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0848F-E504-2A1A-8A07-DD75B1EBE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8555B4-83CA-B4C3-E5CF-87120007AB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F4CB98-BA8C-8572-EA65-5085FB4B1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661DE-0B47-45EF-8874-EA26AFFD9A3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11F837-3CEB-DB0C-98D4-BA76EC1E2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80AC5-8EE3-DC14-1A3C-B9683ABC7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E3AEB-F3B9-4F9F-85EB-E59FC048D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289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48CBEB-28A9-A265-043D-337D7F9816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196D6F-B2CF-2799-486A-FB7087D7D3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E1F0D3-806B-540C-845D-AEF94E695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661DE-0B47-45EF-8874-EA26AFFD9A3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5B854-E85C-5EE3-D408-2F71E5FA8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A55883-AD79-3A6B-684B-C461CDD74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E3AEB-F3B9-4F9F-85EB-E59FC048D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820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3_SectionTitleSlide">
    <p:bg>
      <p:bgPr>
        <a:solidFill>
          <a:srgbClr val="0E19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cho_LightBlue">
            <a:extLst>
              <a:ext uri="{FF2B5EF4-FFF2-40B4-BE49-F238E27FC236}">
                <a16:creationId xmlns:a16="http://schemas.microsoft.com/office/drawing/2014/main" id="{46801EA4-3D16-E6F2-6573-D9844EA298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716054" y="1082258"/>
            <a:ext cx="7475945" cy="577574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Logo">
            <a:extLst>
              <a:ext uri="{FF2B5EF4-FFF2-40B4-BE49-F238E27FC236}">
                <a16:creationId xmlns:a16="http://schemas.microsoft.com/office/drawing/2014/main" id="{90E720E7-6540-5632-1B74-975FCB81884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04800" y="6262767"/>
            <a:ext cx="1409590" cy="397323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4" name="Green Accent Bar">
            <a:extLst>
              <a:ext uri="{FF2B5EF4-FFF2-40B4-BE49-F238E27FC236}">
                <a16:creationId xmlns:a16="http://schemas.microsoft.com/office/drawing/2014/main" id="{1FE07E4B-23B7-B46B-6F67-166406A99AF8}"/>
              </a:ext>
            </a:extLst>
          </p:cNvPr>
          <p:cNvCxnSpPr/>
          <p:nvPr/>
        </p:nvCxnSpPr>
        <p:spPr>
          <a:xfrm>
            <a:off x="0" y="0"/>
            <a:ext cx="0" cy="6858000"/>
          </a:xfrm>
          <a:prstGeom prst="straightConnector1">
            <a:avLst/>
          </a:prstGeom>
          <a:noFill/>
          <a:ln w="63495" cap="flat">
            <a:solidFill>
              <a:srgbClr val="00C39C"/>
            </a:solidFill>
            <a:prstDash val="solid"/>
            <a:miter/>
          </a:ln>
        </p:spPr>
      </p:cxnSp>
      <p:sp>
        <p:nvSpPr>
          <p:cNvPr id="5" name="Picture Placeholder 1">
            <a:extLst>
              <a:ext uri="{FF2B5EF4-FFF2-40B4-BE49-F238E27FC236}">
                <a16:creationId xmlns:a16="http://schemas.microsoft.com/office/drawing/2014/main" id="{9271C13F-55FC-FA7C-63EC-F25D127D6A40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096000" y="0"/>
            <a:ext cx="6096000" cy="6858000"/>
          </a:xfrm>
        </p:spPr>
        <p:txBody>
          <a:bodyPr anchor="ctr" anchorCtr="1"/>
          <a:lstStyle>
            <a:lvl1pPr algn="ctr">
              <a:defRPr sz="4175">
                <a:solidFill>
                  <a:srgbClr val="FFFFFF"/>
                </a:solidFill>
              </a:defRPr>
            </a:lvl1pPr>
            <a:lvl2pPr marL="0" lvl="0" algn="ctr">
              <a:defRPr sz="4175">
                <a:solidFill>
                  <a:srgbClr val="FFFFFF"/>
                </a:solidFill>
              </a:defRPr>
            </a:lvl2pPr>
          </a:lstStyle>
          <a:p>
            <a:pPr lvl="0"/>
            <a:r>
              <a:rPr lang="en-US"/>
              <a:t>Vertical</a:t>
            </a:r>
          </a:p>
          <a:p>
            <a:pPr lvl="0"/>
            <a:r>
              <a:rPr lang="en-US"/>
              <a:t>Image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A747985A-1051-C9C4-12D5-26C53E3FCED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9600" y="2822711"/>
            <a:ext cx="4622725" cy="3008240"/>
          </a:xfrm>
        </p:spPr>
        <p:txBody>
          <a:bodyPr/>
          <a:lstStyle>
            <a:lvl1pPr>
              <a:defRPr sz="2870">
                <a:solidFill>
                  <a:srgbClr val="3CE4A5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92BFB9-AF40-3904-DCBC-466DADE49C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0" y="596348"/>
            <a:ext cx="4849709" cy="1616764"/>
          </a:xfrm>
        </p:spPr>
        <p:txBody>
          <a:bodyPr/>
          <a:lstStyle>
            <a:lvl1pPr>
              <a:defRPr sz="4305">
                <a:solidFill>
                  <a:srgbClr val="F3F7F9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94298252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_Image_Content_Foot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FB451-AF00-EB3A-31DF-56556439A41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9074463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Content_Foot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292530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7_Content_SideFoot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7071027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302544-8E1B-D873-7AE6-286F189DD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79F646-460D-656E-798B-84E5C8F5C2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B08A5F-9B8D-E964-6441-22C9BF0846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8661DE-0B47-45EF-8874-EA26AFFD9A3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C562D-B522-F993-B4B6-B7692FC431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EB5FD-36A5-6E7D-C555-1BF92BE5B5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E3AEB-F3B9-4F9F-85EB-E59FC048D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243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3" r:id="rId13"/>
    <p:sldLayoutId id="2147483664" r:id="rId14"/>
    <p:sldLayoutId id="2147483667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3" descr="A person smiling with crutches&#10;&#10;Description automatically generated">
            <a:extLst>
              <a:ext uri="{FF2B5EF4-FFF2-40B4-BE49-F238E27FC236}">
                <a16:creationId xmlns:a16="http://schemas.microsoft.com/office/drawing/2014/main" id="{10608628-5658-7F11-3E03-88CC0B3DB522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6096000" y="-11467"/>
            <a:ext cx="5963478" cy="6858000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5F2137-A339-288F-F827-CF5C1A8E6A8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28870" y="2822711"/>
            <a:ext cx="4522231" cy="3008240"/>
          </a:xfrm>
        </p:spPr>
        <p:txBody>
          <a:bodyPr/>
          <a:lstStyle/>
          <a:p>
            <a:pPr lvl="0"/>
            <a:r>
              <a:rPr lang="en-US" sz="2870">
                <a:solidFill>
                  <a:srgbClr val="3CE4A5"/>
                </a:solidFill>
              </a:rPr>
              <a:t>Highlights</a:t>
            </a:r>
          </a:p>
          <a:p>
            <a:pPr lvl="0"/>
            <a:r>
              <a:rPr lang="en-US" sz="2870">
                <a:solidFill>
                  <a:srgbClr val="3CE4A5"/>
                </a:solidFill>
              </a:rPr>
              <a:t>Plan designs</a:t>
            </a:r>
          </a:p>
          <a:p>
            <a:pPr lvl="0"/>
            <a:r>
              <a:rPr lang="en-US" sz="2870">
                <a:solidFill>
                  <a:srgbClr val="3CE4A5"/>
                </a:solidFill>
              </a:rPr>
              <a:t>General benefits</a:t>
            </a:r>
          </a:p>
          <a:p>
            <a:pPr lvl="0"/>
            <a:r>
              <a:rPr lang="en-US" sz="2870">
                <a:solidFill>
                  <a:srgbClr val="3CE4A5"/>
                </a:solidFill>
              </a:rPr>
              <a:t>Network</a:t>
            </a:r>
          </a:p>
          <a:p>
            <a:pPr lvl="0"/>
            <a:r>
              <a:rPr lang="en-US" sz="2870">
                <a:solidFill>
                  <a:srgbClr val="3CE4A5"/>
                </a:solidFill>
              </a:rPr>
              <a:t>State availability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18AD41A-35C3-F0E2-8365-8B8B3085959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HSA-compatible plans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C1DA4523-134C-2417-CC18-F7144D87275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60507" y="6059061"/>
            <a:ext cx="6092605" cy="369568"/>
          </a:xfrm>
        </p:spPr>
        <p:txBody>
          <a:bodyPr anchor="b"/>
          <a:lstStyle/>
          <a:p>
            <a:pPr lvl="0"/>
            <a:r>
              <a:rPr lang="en-US" sz="913" b="1" i="1"/>
              <a:t>Note: </a:t>
            </a:r>
            <a:r>
              <a:rPr lang="en-US" sz="913" i="1"/>
              <a:t>PLANS PROVIDES LIMITED BENEFITS. All plans are subject to pre-existing limitations..</a:t>
            </a:r>
          </a:p>
        </p:txBody>
      </p:sp>
      <p:pic>
        <p:nvPicPr>
          <p:cNvPr id="3" name="Picture Placeholder 9" descr="A person kissing a person's cheek while sitting at a table&#10;&#10;Description automatically generated">
            <a:extLst>
              <a:ext uri="{FF2B5EF4-FFF2-40B4-BE49-F238E27FC236}">
                <a16:creationId xmlns:a16="http://schemas.microsoft.com/office/drawing/2014/main" id="{447672D8-6F5F-09B9-8744-65C98BBEC59A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728870" y="1416326"/>
            <a:ext cx="4184787" cy="5218043"/>
          </a:xfr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27259F0-9764-198F-1A6E-5FD7F43FAFE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60506" y="1416325"/>
            <a:ext cx="6092271" cy="4642735"/>
          </a:xfrm>
        </p:spPr>
        <p:txBody>
          <a:bodyPr>
            <a:normAutofit fontScale="92500"/>
          </a:bodyPr>
          <a:lstStyle/>
          <a:p>
            <a:pPr lvl="0"/>
            <a:r>
              <a:rPr lang="en-US" b="1">
                <a:solidFill>
                  <a:srgbClr val="03725E"/>
                </a:solidFill>
              </a:rPr>
              <a:t>New</a:t>
            </a:r>
            <a:r>
              <a:rPr lang="en-US"/>
              <a:t> Short Term Medical insurance plans</a:t>
            </a:r>
          </a:p>
          <a:p>
            <a:pPr lvl="1"/>
            <a:r>
              <a:rPr lang="en-US"/>
              <a:t>Help your customers maximize their health care dollars by giving them an avenue to extra tax savings</a:t>
            </a:r>
          </a:p>
          <a:p>
            <a:pPr>
              <a:spcBef>
                <a:spcPts val="0"/>
              </a:spcBef>
            </a:pPr>
            <a:endParaRPr lang="en-US"/>
          </a:p>
          <a:p>
            <a:pPr>
              <a:spcBef>
                <a:spcPts val="0"/>
              </a:spcBef>
            </a:pPr>
            <a:r>
              <a:rPr lang="en-US"/>
              <a:t>Four available plan designs</a:t>
            </a:r>
          </a:p>
          <a:p>
            <a:pPr lvl="1"/>
            <a:r>
              <a:rPr lang="en-US"/>
              <a:t>All meet IRS rules and regulations for high-deductible health plans (HDHPs) and qualify as a health savings account (HSA) compatible plan</a:t>
            </a:r>
          </a:p>
          <a:p>
            <a:pPr lvl="2"/>
            <a:r>
              <a:rPr lang="en-US"/>
              <a:t>Customers can pay deductibles, coinsurance, and other qualified health expenses with pretax dollars that they contribute into a personal HSA account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A6514C0-0CD6-8C5F-3D71-F1FA92D6A20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Allstate STM HSA-compatible plans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05CC4F13-7CD0-AB8E-9C9A-7CEBE1FFCA4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60507" y="6059061"/>
            <a:ext cx="6092605" cy="369568"/>
          </a:xfrm>
        </p:spPr>
        <p:txBody>
          <a:bodyPr anchor="b"/>
          <a:lstStyle/>
          <a:p>
            <a:pPr lvl="0"/>
            <a:r>
              <a:rPr lang="en-US" sz="913" b="1" i="1"/>
              <a:t>Note: </a:t>
            </a:r>
            <a:r>
              <a:rPr lang="en-US" sz="913" i="1"/>
              <a:t>PLANS PROVIDES LIMITED BENEFITS. All plans are subject to pre-existing limitations. </a:t>
            </a:r>
          </a:p>
        </p:txBody>
      </p:sp>
      <p:pic>
        <p:nvPicPr>
          <p:cNvPr id="3" name="Picture Placeholder 5" descr="A person and person looking at a phone&#10;&#10;Description automatically generated">
            <a:extLst>
              <a:ext uri="{FF2B5EF4-FFF2-40B4-BE49-F238E27FC236}">
                <a16:creationId xmlns:a16="http://schemas.microsoft.com/office/drawing/2014/main" id="{95A24A29-9272-08D3-F188-FD869A5BEA6D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728870" y="1416326"/>
            <a:ext cx="4184787" cy="5218043"/>
          </a:xfr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645BEAA-2DBF-7831-E95B-AE8B985CB60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60506" y="1416325"/>
            <a:ext cx="6092271" cy="4119767"/>
          </a:xfrm>
        </p:spPr>
        <p:txBody>
          <a:bodyPr/>
          <a:lstStyle/>
          <a:p>
            <a:pPr lvl="0"/>
            <a:r>
              <a:rPr lang="en-US"/>
              <a:t>Customers who already have an HSA account:</a:t>
            </a:r>
          </a:p>
          <a:p>
            <a:pPr lvl="1"/>
            <a:r>
              <a:rPr lang="en-US"/>
              <a:t>Continue to deposit money into their account and use it to pay for qualified health care expenses</a:t>
            </a:r>
          </a:p>
          <a:p>
            <a:pPr>
              <a:spcBef>
                <a:spcPts val="0"/>
              </a:spcBef>
            </a:pPr>
            <a:endParaRPr lang="en-US"/>
          </a:p>
          <a:p>
            <a:pPr>
              <a:spcBef>
                <a:spcPts val="0"/>
              </a:spcBef>
            </a:pPr>
            <a:r>
              <a:rPr lang="en-US"/>
              <a:t>Customers who do not yet have an HSA account:</a:t>
            </a:r>
          </a:p>
          <a:p>
            <a:pPr lvl="1"/>
            <a:r>
              <a:rPr lang="en-US"/>
              <a:t>Contact their bank or financial institution, which can help them open an account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80BA6A3-22B3-88CC-A6FB-6935914A5F2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Allstate STM HSA-compatible plans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84A4AA10-D169-2C13-FB81-D4EC058120E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60507" y="6059061"/>
            <a:ext cx="6092605" cy="369568"/>
          </a:xfrm>
        </p:spPr>
        <p:txBody>
          <a:bodyPr anchor="b">
            <a:noAutofit/>
          </a:bodyPr>
          <a:lstStyle/>
          <a:p>
            <a:pPr lvl="0"/>
            <a:r>
              <a:rPr lang="en-US" sz="913" b="1" i="1"/>
              <a:t>Note: </a:t>
            </a:r>
            <a:r>
              <a:rPr lang="en-US" sz="913" i="1"/>
              <a:t>PLANS PROVIDES LIMITED BENEFITS. All plans are subject to pre-existing limitations. </a:t>
            </a:r>
            <a:r>
              <a:rPr lang="en-US" sz="913"/>
              <a:t>| </a:t>
            </a:r>
            <a:r>
              <a:rPr lang="en-US" sz="913" baseline="30000"/>
              <a:t>26</a:t>
            </a:r>
            <a:r>
              <a:rPr lang="en-US" sz="913" i="1"/>
              <a:t>Plan durations vary by state. STM continuous coverage options and availability vary by state. | </a:t>
            </a:r>
            <a:r>
              <a:rPr lang="en-US" sz="913" i="1" baseline="30000"/>
              <a:t>27</a:t>
            </a:r>
            <a:r>
              <a:rPr lang="en-US" sz="913" i="1"/>
              <a:t>Eligibility for sickness benefits after seven days. The seven-day wait on sickness benefits is waived if the application date is more than seven days from effective date.</a:t>
            </a:r>
          </a:p>
        </p:txBody>
      </p:sp>
      <p:pic>
        <p:nvPicPr>
          <p:cNvPr id="3" name="Picture Placeholder 10" descr="A person holding a child&#10;&#10;Description automatically generated">
            <a:extLst>
              <a:ext uri="{FF2B5EF4-FFF2-40B4-BE49-F238E27FC236}">
                <a16:creationId xmlns:a16="http://schemas.microsoft.com/office/drawing/2014/main" id="{D26D642C-0539-19CD-80AA-58A149A4B8E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728870" y="1416326"/>
            <a:ext cx="4184787" cy="5218043"/>
          </a:xfrm>
        </p:spPr>
      </p:pic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988BC826-0343-60E1-C25F-80562696204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109730" y="1416325"/>
            <a:ext cx="6343042" cy="4119767"/>
          </a:xfrm>
        </p:spPr>
        <p:txBody>
          <a:bodyPr/>
          <a:lstStyle/>
          <a:p>
            <a:pPr lvl="1"/>
            <a:r>
              <a:rPr lang="en-US"/>
              <a:t>Coverage for doctor visits and hospital stays</a:t>
            </a:r>
          </a:p>
          <a:p>
            <a:pPr lvl="1"/>
            <a:r>
              <a:rPr lang="en-US"/>
              <a:t>Child immunizations with first-dollar coverage</a:t>
            </a:r>
          </a:p>
          <a:p>
            <a:pPr lvl="1"/>
            <a:r>
              <a:rPr lang="en-US"/>
              <a:t>Adult preventive screenings and immunizations with first-dollar coverage</a:t>
            </a:r>
          </a:p>
          <a:p>
            <a:pPr lvl="1"/>
            <a:r>
              <a:rPr lang="en-US"/>
              <a:t>No access fees for emergency room and urgent care visits</a:t>
            </a:r>
          </a:p>
          <a:p>
            <a:pPr lvl="1"/>
            <a:r>
              <a:rPr lang="en-US"/>
              <a:t>Flexible coverage periods</a:t>
            </a:r>
            <a:r>
              <a:rPr lang="en-US" baseline="30000"/>
              <a:t>26</a:t>
            </a:r>
          </a:p>
          <a:p>
            <a:pPr lvl="1"/>
            <a:r>
              <a:rPr lang="en-US"/>
              <a:t>Next day effective dates</a:t>
            </a:r>
            <a:r>
              <a:rPr lang="en-US" baseline="30000"/>
              <a:t>27</a:t>
            </a: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25540EA7-5DDC-D8F3-873F-CEFE29A3EE9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Allstate STM HSA-compatible plans </a:t>
            </a:r>
            <a:r>
              <a:rPr lang="en-US">
                <a:solidFill>
                  <a:srgbClr val="03725E"/>
                </a:solidFill>
              </a:rPr>
              <a:t>highlights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D851A6F-AE07-31C1-8764-D145F8D3173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28870" y="6059061"/>
            <a:ext cx="10724242" cy="369568"/>
          </a:xfrm>
        </p:spPr>
        <p:txBody>
          <a:bodyPr anchor="b"/>
          <a:lstStyle/>
          <a:p>
            <a:pPr lvl="0"/>
            <a:r>
              <a:rPr lang="en-US" sz="913" b="1" i="1"/>
              <a:t>Note: </a:t>
            </a:r>
            <a:r>
              <a:rPr lang="en-US" sz="913" i="1"/>
              <a:t>PLANS PROVIDES LIMITED BENEFITS. All plans are subject to pre-existing limitations. | </a:t>
            </a:r>
            <a:r>
              <a:rPr lang="en-US" sz="913" i="1" baseline="30000"/>
              <a:t>28</a:t>
            </a:r>
            <a:r>
              <a:rPr lang="en-US" sz="913" i="1"/>
              <a:t>The $7,500 deductible is </a:t>
            </a:r>
            <a:r>
              <a:rPr lang="en-US" sz="913" b="1" i="1"/>
              <a:t>NOT </a:t>
            </a:r>
            <a:r>
              <a:rPr lang="en-US" sz="913" i="1"/>
              <a:t>available in SC.</a:t>
            </a:r>
            <a:endParaRPr lang="en-US" sz="913" b="1" i="1"/>
          </a:p>
        </p:txBody>
      </p:sp>
      <p:graphicFrame>
        <p:nvGraphicFramePr>
          <p:cNvPr id="3" name="Content Placeholder 4">
            <a:extLst>
              <a:ext uri="{FF2B5EF4-FFF2-40B4-BE49-F238E27FC236}">
                <a16:creationId xmlns:a16="http://schemas.microsoft.com/office/drawing/2014/main" id="{33B1CB6C-3064-48BE-2B62-D34CB7F4E717}"/>
              </a:ext>
            </a:extLst>
          </p:cNvPr>
          <p:cNvGraphicFramePr>
            <a:graphicFrameLocks noGrp="1"/>
          </p:cNvGraphicFramePr>
          <p:nvPr>
            <p:ph type="tbl" idx="4294967295"/>
          </p:nvPr>
        </p:nvGraphicFramePr>
        <p:xfrm>
          <a:off x="728870" y="1416326"/>
          <a:ext cx="10723908" cy="399553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680977">
                  <a:extLst>
                    <a:ext uri="{9D8B030D-6E8A-4147-A177-3AD203B41FA5}">
                      <a16:colId xmlns:a16="http://schemas.microsoft.com/office/drawing/2014/main" val="48906193"/>
                    </a:ext>
                  </a:extLst>
                </a:gridCol>
                <a:gridCol w="2680977">
                  <a:extLst>
                    <a:ext uri="{9D8B030D-6E8A-4147-A177-3AD203B41FA5}">
                      <a16:colId xmlns:a16="http://schemas.microsoft.com/office/drawing/2014/main" val="1553858348"/>
                    </a:ext>
                  </a:extLst>
                </a:gridCol>
                <a:gridCol w="2680977">
                  <a:extLst>
                    <a:ext uri="{9D8B030D-6E8A-4147-A177-3AD203B41FA5}">
                      <a16:colId xmlns:a16="http://schemas.microsoft.com/office/drawing/2014/main" val="736341117"/>
                    </a:ext>
                  </a:extLst>
                </a:gridCol>
                <a:gridCol w="2680977">
                  <a:extLst>
                    <a:ext uri="{9D8B030D-6E8A-4147-A177-3AD203B41FA5}">
                      <a16:colId xmlns:a16="http://schemas.microsoft.com/office/drawing/2014/main" val="351939197"/>
                    </a:ext>
                  </a:extLst>
                </a:gridCol>
              </a:tblGrid>
              <a:tr h="894522"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</a:pPr>
                      <a:r>
                        <a:rPr lang="en-US" sz="2200" b="1">
                          <a:solidFill>
                            <a:srgbClr val="45BCE5"/>
                          </a:solidFill>
                        </a:rPr>
                        <a:t>Deductible</a:t>
                      </a:r>
                    </a:p>
                  </a:txBody>
                  <a:tcPr marL="59635" marR="59635" marT="29817" marB="29817" anchor="ctr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</a:pPr>
                      <a:r>
                        <a:rPr lang="en-US" sz="2200" b="1">
                          <a:solidFill>
                            <a:srgbClr val="45BCE5"/>
                          </a:solidFill>
                        </a:rPr>
                        <a:t>Coinsurance</a:t>
                      </a:r>
                    </a:p>
                  </a:txBody>
                  <a:tcPr marL="59635" marR="59635" marT="29817" marB="29817" anchor="ctr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</a:pPr>
                      <a:r>
                        <a:rPr lang="en-US" sz="2200" b="1">
                          <a:solidFill>
                            <a:srgbClr val="45BCE5"/>
                          </a:solidFill>
                        </a:rPr>
                        <a:t>Coinsurance OOP</a:t>
                      </a:r>
                    </a:p>
                    <a:p>
                      <a:pPr lvl="0" algn="l">
                        <a:lnSpc>
                          <a:spcPct val="90000"/>
                        </a:lnSpc>
                      </a:pPr>
                      <a:r>
                        <a:rPr lang="en-US" sz="2200" b="1">
                          <a:solidFill>
                            <a:srgbClr val="45BCE5"/>
                          </a:solidFill>
                        </a:rPr>
                        <a:t>per member</a:t>
                      </a:r>
                    </a:p>
                  </a:txBody>
                  <a:tcPr marL="59635" marR="59635" marT="29817" marB="29817" anchor="ctr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</a:pPr>
                      <a:r>
                        <a:rPr lang="en-US" sz="2200" b="1">
                          <a:solidFill>
                            <a:srgbClr val="45BCE5"/>
                          </a:solidFill>
                        </a:rPr>
                        <a:t>Coverage period maximum</a:t>
                      </a:r>
                    </a:p>
                  </a:txBody>
                  <a:tcPr marL="59635" marR="59635" marT="29817" marB="29817" anchor="ctr"/>
                </a:tc>
                <a:extLst>
                  <a:ext uri="{0D108BD9-81ED-4DB2-BD59-A6C34878D82A}">
                    <a16:rowId xmlns:a16="http://schemas.microsoft.com/office/drawing/2014/main" val="1546946406"/>
                  </a:ext>
                </a:extLst>
              </a:tr>
              <a:tr h="775252"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</a:pPr>
                      <a:r>
                        <a:rPr lang="en-US" sz="2100">
                          <a:solidFill>
                            <a:srgbClr val="0E1941"/>
                          </a:solidFill>
                          <a:latin typeface="Arial"/>
                        </a:rPr>
                        <a:t>$6,000</a:t>
                      </a:r>
                    </a:p>
                  </a:txBody>
                  <a:tcPr marL="59635" marR="59635" marT="29817" marB="29817" anchor="ctr"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71746" rtl="0" fontAlgn="auto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2100" b="0" i="0" u="none" strike="noStrike" cap="none" baseline="0">
                          <a:solidFill>
                            <a:srgbClr val="0E1941"/>
                          </a:solidFill>
                          <a:latin typeface="Arial"/>
                        </a:rPr>
                        <a:t>70% / 30%</a:t>
                      </a:r>
                    </a:p>
                  </a:txBody>
                  <a:tcPr marL="59635" marR="59635" marT="29817" marB="29817" anchor="ctr"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</a:pPr>
                      <a:r>
                        <a:rPr lang="en-US" sz="2100">
                          <a:solidFill>
                            <a:srgbClr val="0E1941"/>
                          </a:solidFill>
                          <a:latin typeface="Arial"/>
                        </a:rPr>
                        <a:t>$1,500</a:t>
                      </a:r>
                    </a:p>
                  </a:txBody>
                  <a:tcPr marL="59635" marR="59635" marT="29817" marB="29817" anchor="ctr"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</a:pPr>
                      <a:r>
                        <a:rPr lang="en-US" sz="2100">
                          <a:solidFill>
                            <a:srgbClr val="0E1941"/>
                          </a:solidFill>
                          <a:latin typeface="Arial"/>
                        </a:rPr>
                        <a:t>$1,000,000</a:t>
                      </a:r>
                    </a:p>
                  </a:txBody>
                  <a:tcPr marL="59635" marR="59635" marT="29817" marB="29817" anchor="ctr"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0560257"/>
                  </a:ext>
                </a:extLst>
              </a:tr>
              <a:tr h="775252"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</a:pPr>
                      <a:r>
                        <a:rPr lang="en-US" sz="2100">
                          <a:solidFill>
                            <a:srgbClr val="0E1941"/>
                          </a:solidFill>
                          <a:latin typeface="Arial"/>
                        </a:rPr>
                        <a:t>$6,000</a:t>
                      </a:r>
                    </a:p>
                  </a:txBody>
                  <a:tcPr marL="59635" marR="59635" marT="29817" marB="29817" anchor="ctr">
                    <a:lnT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</a:pPr>
                      <a:r>
                        <a:rPr lang="en-US" sz="2100">
                          <a:solidFill>
                            <a:srgbClr val="0E1941"/>
                          </a:solidFill>
                          <a:latin typeface="Arial"/>
                        </a:rPr>
                        <a:t>90% / 10%</a:t>
                      </a:r>
                    </a:p>
                  </a:txBody>
                  <a:tcPr marL="59635" marR="59635" marT="29817" marB="29817" anchor="ctr">
                    <a:lnT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</a:pPr>
                      <a:r>
                        <a:rPr lang="en-US" sz="2100">
                          <a:solidFill>
                            <a:srgbClr val="0E1941"/>
                          </a:solidFill>
                          <a:latin typeface="Arial"/>
                        </a:rPr>
                        <a:t>$1,500</a:t>
                      </a:r>
                    </a:p>
                  </a:txBody>
                  <a:tcPr marL="59635" marR="59635" marT="29817" marB="29817" anchor="ctr">
                    <a:lnT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71746" rtl="0" fontAlgn="auto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2100" b="0" i="0" u="none" strike="noStrike" cap="none" baseline="0">
                          <a:solidFill>
                            <a:srgbClr val="0E1941"/>
                          </a:solidFill>
                          <a:latin typeface="Arial"/>
                        </a:rPr>
                        <a:t>$1,000,000</a:t>
                      </a:r>
                    </a:p>
                  </a:txBody>
                  <a:tcPr marL="59635" marR="59635" marT="29817" marB="29817" anchor="ctr">
                    <a:lnT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1928672"/>
                  </a:ext>
                </a:extLst>
              </a:tr>
              <a:tr h="775252">
                <a:tc>
                  <a:txBody>
                    <a:bodyPr/>
                    <a:lstStyle/>
                    <a:p>
                      <a:pPr marL="0" marR="0" lvl="0" indent="0" algn="l" defTabSz="1371746" rtl="0" fontAlgn="auto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2100" b="0" i="0" u="none" strike="noStrike" cap="none" baseline="0">
                          <a:solidFill>
                            <a:srgbClr val="0E1941"/>
                          </a:solidFill>
                          <a:latin typeface="Arial"/>
                        </a:rPr>
                        <a:t>$6,000</a:t>
                      </a:r>
                    </a:p>
                  </a:txBody>
                  <a:tcPr marL="59635" marR="59635" marT="29817" marB="29817" anchor="ctr">
                    <a:lnT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71746" rtl="0" fontAlgn="auto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2100" b="0" i="0" u="none" strike="noStrike" cap="none" baseline="0">
                          <a:solidFill>
                            <a:srgbClr val="0E1941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L="59635" marR="59635" marT="29817" marB="29817" anchor="ctr">
                    <a:lnT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71746" rtl="0" fontAlgn="auto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2100" b="0" i="0" u="none" strike="noStrike" cap="none" baseline="0">
                          <a:solidFill>
                            <a:srgbClr val="0E1941"/>
                          </a:solidFill>
                          <a:latin typeface="Arial"/>
                        </a:rPr>
                        <a:t>$0</a:t>
                      </a:r>
                    </a:p>
                  </a:txBody>
                  <a:tcPr marL="59635" marR="59635" marT="29817" marB="29817" anchor="ctr">
                    <a:lnT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71746" rtl="0" fontAlgn="auto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2100" b="0" i="0" u="none" strike="noStrike" cap="none" baseline="0">
                          <a:solidFill>
                            <a:srgbClr val="0E1941"/>
                          </a:solidFill>
                          <a:latin typeface="Arial"/>
                        </a:rPr>
                        <a:t>$1,000,000</a:t>
                      </a:r>
                    </a:p>
                  </a:txBody>
                  <a:tcPr marL="59635" marR="59635" marT="29817" marB="29817" anchor="ctr">
                    <a:lnT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118135"/>
                  </a:ext>
                </a:extLst>
              </a:tr>
              <a:tr h="775252">
                <a:tc>
                  <a:txBody>
                    <a:bodyPr/>
                    <a:lstStyle/>
                    <a:p>
                      <a:pPr marL="0" marR="0" lvl="0" indent="0" algn="l" defTabSz="1371746" rtl="0" fontAlgn="auto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2100" b="0" i="0" u="none" strike="noStrike" cap="none" baseline="0">
                          <a:solidFill>
                            <a:srgbClr val="0E1941"/>
                          </a:solidFill>
                          <a:latin typeface="Arial"/>
                        </a:rPr>
                        <a:t>$7,500</a:t>
                      </a:r>
                      <a:r>
                        <a:rPr lang="en-US" sz="2100" b="0" i="0" u="none" strike="noStrike" cap="none" baseline="30000">
                          <a:solidFill>
                            <a:srgbClr val="0E1941"/>
                          </a:solidFill>
                          <a:latin typeface="Arial"/>
                        </a:rPr>
                        <a:t>28</a:t>
                      </a:r>
                      <a:endParaRPr lang="en-US" sz="2100" baseline="30000">
                        <a:solidFill>
                          <a:srgbClr val="0E1941"/>
                        </a:solidFill>
                        <a:latin typeface="Arial"/>
                      </a:endParaRPr>
                    </a:p>
                  </a:txBody>
                  <a:tcPr marL="59635" marR="59635" marT="29817" marB="29817" anchor="ctr">
                    <a:lnT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71746" rtl="0" fontAlgn="auto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2100" b="0" i="0" u="none" strike="noStrike" cap="none" baseline="0">
                          <a:solidFill>
                            <a:srgbClr val="0E1941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L="59635" marR="59635" marT="29817" marB="29817" anchor="ctr">
                    <a:lnT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71746" rtl="0" fontAlgn="auto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2100" b="0" i="0" u="none" strike="noStrike" cap="none" baseline="0">
                          <a:solidFill>
                            <a:srgbClr val="0E1941"/>
                          </a:solidFill>
                          <a:latin typeface="Arial"/>
                        </a:rPr>
                        <a:t>$0</a:t>
                      </a:r>
                    </a:p>
                  </a:txBody>
                  <a:tcPr marL="59635" marR="59635" marT="29817" marB="29817" anchor="ctr">
                    <a:lnT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71746" rtl="0" fontAlgn="auto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2100" b="0" i="0" u="none" strike="noStrike" cap="none" baseline="0">
                          <a:solidFill>
                            <a:srgbClr val="0E1941"/>
                          </a:solidFill>
                          <a:latin typeface="Arial"/>
                        </a:rPr>
                        <a:t>$1,000,000</a:t>
                      </a:r>
                    </a:p>
                  </a:txBody>
                  <a:tcPr marL="59635" marR="59635" marT="29817" marB="29817" anchor="ctr">
                    <a:lnT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91789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B1FD16D-6A69-448F-2901-785C29C43BC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8870" y="429371"/>
            <a:ext cx="10724242" cy="719595"/>
          </a:xfrm>
          <a:prstGeom prst="rect">
            <a:avLst/>
          </a:prstGeom>
          <a:noFill/>
          <a:ln>
            <a:noFill/>
          </a:ln>
        </p:spPr>
        <p:txBody>
          <a:bodyPr vert="horz" wrap="square" lIns="59635" tIns="29817" rIns="59635" bIns="29817" anchor="b" anchorCtr="0" compatLnSpc="1">
            <a:normAutofit/>
          </a:bodyPr>
          <a:lstStyle/>
          <a:p>
            <a:pPr lvl="0"/>
            <a:r>
              <a:rPr lang="en-US">
                <a:solidFill>
                  <a:srgbClr val="0032A0"/>
                </a:solidFill>
              </a:rPr>
              <a:t>Plan design </a:t>
            </a:r>
            <a:r>
              <a:rPr lang="en-US">
                <a:solidFill>
                  <a:srgbClr val="03725E"/>
                </a:solidFill>
              </a:rPr>
              <a:t>HSA-compatible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33B0CE0-520D-293D-FDFA-1F78869ABB7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28870" y="6059061"/>
            <a:ext cx="10724242" cy="369568"/>
          </a:xfrm>
        </p:spPr>
        <p:txBody>
          <a:bodyPr anchor="b"/>
          <a:lstStyle/>
          <a:p>
            <a:pPr lvl="0"/>
            <a:r>
              <a:rPr lang="en-US" sz="913" b="1" i="1"/>
              <a:t>Note: </a:t>
            </a:r>
            <a:r>
              <a:rPr lang="en-US" sz="913" i="1"/>
              <a:t>PLANS PROVIDES LIMITED BENEFITS. All plans are subject to pre-existing limitations.</a:t>
            </a:r>
          </a:p>
        </p:txBody>
      </p:sp>
      <p:graphicFrame>
        <p:nvGraphicFramePr>
          <p:cNvPr id="3" name="Content Placeholder 4">
            <a:extLst>
              <a:ext uri="{FF2B5EF4-FFF2-40B4-BE49-F238E27FC236}">
                <a16:creationId xmlns:a16="http://schemas.microsoft.com/office/drawing/2014/main" id="{1FED711E-78C7-2E3D-A0F7-B5CD205460DC}"/>
              </a:ext>
            </a:extLst>
          </p:cNvPr>
          <p:cNvGraphicFramePr>
            <a:graphicFrameLocks noGrp="1"/>
          </p:cNvGraphicFramePr>
          <p:nvPr>
            <p:ph type="tbl" idx="4294967295"/>
          </p:nvPr>
        </p:nvGraphicFramePr>
        <p:xfrm>
          <a:off x="728870" y="1416326"/>
          <a:ext cx="10723907" cy="3515572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289854">
                  <a:extLst>
                    <a:ext uri="{9D8B030D-6E8A-4147-A177-3AD203B41FA5}">
                      <a16:colId xmlns:a16="http://schemas.microsoft.com/office/drawing/2014/main" val="4273468090"/>
                    </a:ext>
                  </a:extLst>
                </a:gridCol>
                <a:gridCol w="7434053">
                  <a:extLst>
                    <a:ext uri="{9D8B030D-6E8A-4147-A177-3AD203B41FA5}">
                      <a16:colId xmlns:a16="http://schemas.microsoft.com/office/drawing/2014/main" val="1074805046"/>
                    </a:ext>
                  </a:extLst>
                </a:gridCol>
              </a:tblGrid>
              <a:tr h="894522">
                <a:tc gridSpan="2"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</a:pPr>
                      <a:r>
                        <a:rPr lang="en-US" sz="2200"/>
                        <a:t>All HSA-compatible plans</a:t>
                      </a:r>
                    </a:p>
                  </a:txBody>
                  <a:tcPr marL="59575" marR="59575" marT="29817" marB="29817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505642"/>
                  </a:ext>
                </a:extLst>
              </a:tr>
              <a:tr h="1141726"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</a:pPr>
                      <a:r>
                        <a:rPr lang="en-US" sz="2100">
                          <a:solidFill>
                            <a:srgbClr val="0E1941"/>
                          </a:solidFill>
                          <a:latin typeface="Arial"/>
                        </a:rPr>
                        <a:t>Out-of-network</a:t>
                      </a:r>
                    </a:p>
                  </a:txBody>
                  <a:tcPr marL="59575" marR="59575" marT="29817" marB="29817" anchor="ctr"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100">
                          <a:solidFill>
                            <a:srgbClr val="0E1941"/>
                          </a:solidFill>
                          <a:latin typeface="Arial"/>
                        </a:rPr>
                        <a:t>Deductible and coinsurance are double in-network amounts</a:t>
                      </a:r>
                    </a:p>
                    <a:p>
                      <a:pPr lvl="0" algn="l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100">
                          <a:solidFill>
                            <a:srgbClr val="0E1941"/>
                          </a:solidFill>
                          <a:latin typeface="Arial"/>
                        </a:rPr>
                        <a:t>Coinsurance percentages are the same</a:t>
                      </a:r>
                    </a:p>
                  </a:txBody>
                  <a:tcPr marL="59575" marR="59575" marT="29817" marB="29817" anchor="ctr"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697796"/>
                  </a:ext>
                </a:extLst>
              </a:tr>
              <a:tr h="1479324"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</a:pPr>
                      <a:r>
                        <a:rPr lang="en-US" sz="2100">
                          <a:solidFill>
                            <a:srgbClr val="0E1941"/>
                          </a:solidFill>
                          <a:latin typeface="Arial"/>
                        </a:rPr>
                        <a:t>Family deductible</a:t>
                      </a:r>
                    </a:p>
                  </a:txBody>
                  <a:tcPr marL="59575" marR="59575" marT="29817" marB="29817" anchor="ctr">
                    <a:lnT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100">
                          <a:solidFill>
                            <a:srgbClr val="0E1941"/>
                          </a:solidFill>
                          <a:latin typeface="Arial"/>
                        </a:rPr>
                        <a:t>Capped at 2x the individual deductible</a:t>
                      </a:r>
                    </a:p>
                    <a:p>
                      <a:pPr lvl="0" algn="l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100">
                          <a:solidFill>
                            <a:srgbClr val="0E1941"/>
                          </a:solidFill>
                          <a:latin typeface="Arial"/>
                        </a:rPr>
                        <a:t>Families of more than 2 members: all covered expenses accumulate towards family deductible; no individual will pay more than their individual deductible</a:t>
                      </a:r>
                    </a:p>
                  </a:txBody>
                  <a:tcPr marL="59575" marR="59575" marT="29817" marB="29817" anchor="ctr">
                    <a:lnT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698786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C67BE49-A392-CB26-9E9C-89C416A9D3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8870" y="429371"/>
            <a:ext cx="10724242" cy="719595"/>
          </a:xfrm>
          <a:prstGeom prst="rect">
            <a:avLst/>
          </a:prstGeom>
          <a:noFill/>
          <a:ln>
            <a:noFill/>
          </a:ln>
        </p:spPr>
        <p:txBody>
          <a:bodyPr vert="horz" wrap="square" lIns="59635" tIns="29817" rIns="59635" bIns="29817" anchor="b" anchorCtr="0" compatLnSpc="1">
            <a:normAutofit fontScale="90000"/>
          </a:bodyPr>
          <a:lstStyle/>
          <a:p>
            <a:pPr lvl="0"/>
            <a:r>
              <a:rPr lang="en-US"/>
              <a:t>HSA-compatible plans </a:t>
            </a:r>
            <a:r>
              <a:rPr lang="en-US">
                <a:solidFill>
                  <a:srgbClr val="03725E"/>
                </a:solidFill>
              </a:rPr>
              <a:t>out-of-network &amp; family deductibles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A239C8C-BCED-CEDC-C6D5-E4594C6C8C9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28870" y="6059061"/>
            <a:ext cx="10724242" cy="369568"/>
          </a:xfrm>
        </p:spPr>
        <p:txBody>
          <a:bodyPr anchor="b"/>
          <a:lstStyle/>
          <a:p>
            <a:pPr lvl="0"/>
            <a:r>
              <a:rPr lang="en-US" sz="913" b="1" i="1"/>
              <a:t>Note: </a:t>
            </a:r>
            <a:r>
              <a:rPr lang="en-US" sz="913" i="1"/>
              <a:t>PLANS PROVIDES LIMITED BENEFITS. All plans are subject to pre-existing limitations.</a:t>
            </a:r>
            <a:r>
              <a:rPr lang="en-US" sz="913"/>
              <a:t> |</a:t>
            </a:r>
            <a:r>
              <a:rPr lang="en-US" sz="913" i="1"/>
              <a:t> </a:t>
            </a:r>
            <a:r>
              <a:rPr lang="en-US" sz="913" i="1" baseline="30000"/>
              <a:t>29</a:t>
            </a:r>
            <a:r>
              <a:rPr lang="en-US" sz="913" i="1"/>
              <a:t>Eligibility for sickness benefits after seven days. The seven-day wait on sickness benefits is waived if the application date is more than seven days from effective date.</a:t>
            </a:r>
          </a:p>
        </p:txBody>
      </p:sp>
      <p:graphicFrame>
        <p:nvGraphicFramePr>
          <p:cNvPr id="3" name="Content Placeholder 4">
            <a:extLst>
              <a:ext uri="{FF2B5EF4-FFF2-40B4-BE49-F238E27FC236}">
                <a16:creationId xmlns:a16="http://schemas.microsoft.com/office/drawing/2014/main" id="{1AC3D3F5-3CDF-916A-D95A-84F4A3461163}"/>
              </a:ext>
            </a:extLst>
          </p:cNvPr>
          <p:cNvGraphicFramePr>
            <a:graphicFrameLocks noGrp="1"/>
          </p:cNvGraphicFramePr>
          <p:nvPr>
            <p:ph type="tbl" idx="4294967295"/>
          </p:nvPr>
        </p:nvGraphicFramePr>
        <p:xfrm>
          <a:off x="728870" y="1416326"/>
          <a:ext cx="10728297" cy="399553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95950225"/>
                    </a:ext>
                  </a:extLst>
                </a:gridCol>
                <a:gridCol w="7436457">
                  <a:extLst>
                    <a:ext uri="{9D8B030D-6E8A-4147-A177-3AD203B41FA5}">
                      <a16:colId xmlns:a16="http://schemas.microsoft.com/office/drawing/2014/main" val="2521373401"/>
                    </a:ext>
                  </a:extLst>
                </a:gridCol>
              </a:tblGrid>
              <a:tr h="894522">
                <a:tc>
                  <a:txBody>
                    <a:bodyPr/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/>
                        <a:t>Benefits</a:t>
                      </a:r>
                      <a:r>
                        <a:rPr lang="en-US" sz="2200" baseline="30000"/>
                        <a:t>29</a:t>
                      </a:r>
                    </a:p>
                  </a:txBody>
                  <a:tcPr marL="59575" marR="59575" marT="29817" marB="29817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/>
                        <a:t>Coverage</a:t>
                      </a:r>
                    </a:p>
                  </a:txBody>
                  <a:tcPr marL="59575" marR="59575" marT="29817" marB="29817" anchor="ctr"/>
                </a:tc>
                <a:extLst>
                  <a:ext uri="{0D108BD9-81ED-4DB2-BD59-A6C34878D82A}">
                    <a16:rowId xmlns:a16="http://schemas.microsoft.com/office/drawing/2014/main" val="543208949"/>
                  </a:ext>
                </a:extLst>
              </a:tr>
              <a:tr h="775252"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100">
                          <a:solidFill>
                            <a:srgbClr val="0E1941"/>
                          </a:solidFill>
                          <a:latin typeface="Arial"/>
                        </a:rPr>
                        <a:t>Doctor visits</a:t>
                      </a:r>
                    </a:p>
                  </a:txBody>
                  <a:tcPr marL="59575" marR="59575" marT="29817" marB="29817" anchor="ctr"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solidFill>
                            <a:srgbClr val="0E1941"/>
                          </a:solidFill>
                          <a:latin typeface="Arial"/>
                        </a:rPr>
                        <a:t>Applies to deductible and coinsurance </a:t>
                      </a:r>
                    </a:p>
                  </a:txBody>
                  <a:tcPr marL="59575" marR="59575" marT="29817" marB="29817" anchor="ctr"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2157958"/>
                  </a:ext>
                </a:extLst>
              </a:tr>
              <a:tr h="775252"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100">
                          <a:solidFill>
                            <a:srgbClr val="0E1941"/>
                          </a:solidFill>
                          <a:latin typeface="Arial"/>
                        </a:rPr>
                        <a:t>Urgent care</a:t>
                      </a:r>
                    </a:p>
                  </a:txBody>
                  <a:tcPr marL="59575" marR="59575" marT="29817" marB="29817" anchor="ctr">
                    <a:lnT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solidFill>
                            <a:srgbClr val="0E1941"/>
                          </a:solidFill>
                          <a:latin typeface="Arial"/>
                        </a:rPr>
                        <a:t>Unlimited visits</a:t>
                      </a:r>
                    </a:p>
                    <a:p>
                      <a:pPr lvl="0" algn="l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solidFill>
                            <a:srgbClr val="0E1941"/>
                          </a:solidFill>
                          <a:latin typeface="Arial"/>
                        </a:rPr>
                        <a:t>Applies to deductible/coinsurance</a:t>
                      </a:r>
                    </a:p>
                  </a:txBody>
                  <a:tcPr marL="59575" marR="59575" marT="29817" marB="29817" anchor="ctr">
                    <a:lnT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6973474"/>
                  </a:ext>
                </a:extLst>
              </a:tr>
              <a:tr h="775252"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100">
                          <a:solidFill>
                            <a:srgbClr val="0E1941"/>
                          </a:solidFill>
                          <a:latin typeface="Arial"/>
                        </a:rPr>
                        <a:t>Emergency room</a:t>
                      </a:r>
                    </a:p>
                  </a:txBody>
                  <a:tcPr marL="59575" marR="59575" marT="29817" marB="29817" anchor="ctr">
                    <a:lnT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solidFill>
                            <a:srgbClr val="0E1941"/>
                          </a:solidFill>
                          <a:latin typeface="Arial"/>
                        </a:rPr>
                        <a:t>Unlimited visits</a:t>
                      </a:r>
                    </a:p>
                    <a:p>
                      <a:pPr lvl="0" algn="l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solidFill>
                            <a:srgbClr val="0E1941"/>
                          </a:solidFill>
                          <a:latin typeface="Arial"/>
                        </a:rPr>
                        <a:t>Applies to deductible and coinsurance</a:t>
                      </a:r>
                    </a:p>
                  </a:txBody>
                  <a:tcPr marL="59575" marR="59575" marT="29817" marB="29817" anchor="ctr">
                    <a:lnT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1065012"/>
                  </a:ext>
                </a:extLst>
              </a:tr>
              <a:tr h="775252"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100">
                          <a:solidFill>
                            <a:srgbClr val="0E1941"/>
                          </a:solidFill>
                          <a:latin typeface="Arial"/>
                        </a:rPr>
                        <a:t>Diagnostic and lab</a:t>
                      </a:r>
                    </a:p>
                  </a:txBody>
                  <a:tcPr marL="59575" marR="59575" marT="29817" marB="29817" anchor="ctr">
                    <a:lnT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solidFill>
                            <a:srgbClr val="0E1941"/>
                          </a:solidFill>
                          <a:latin typeface="Arial"/>
                        </a:rPr>
                        <a:t>Applies to deductible and coinsurance</a:t>
                      </a:r>
                    </a:p>
                    <a:p>
                      <a:pPr lvl="0" algn="l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solidFill>
                            <a:srgbClr val="0E1941"/>
                          </a:solidFill>
                          <a:latin typeface="Arial"/>
                        </a:rPr>
                        <a:t>Both tests and readings/interpretations covered</a:t>
                      </a:r>
                    </a:p>
                  </a:txBody>
                  <a:tcPr marL="59575" marR="59575" marT="29817" marB="29817" anchor="ctr">
                    <a:lnT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709321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3D8E966-9A2F-7313-A37E-701FA37493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8870" y="429371"/>
            <a:ext cx="10724242" cy="719595"/>
          </a:xfrm>
          <a:prstGeom prst="rect">
            <a:avLst/>
          </a:prstGeom>
          <a:noFill/>
          <a:ln>
            <a:noFill/>
          </a:ln>
        </p:spPr>
        <p:txBody>
          <a:bodyPr vert="horz" wrap="square" lIns="59635" tIns="29817" rIns="59635" bIns="29817" anchor="b" anchorCtr="0" compatLnSpc="1">
            <a:normAutofit/>
          </a:bodyPr>
          <a:lstStyle/>
          <a:p>
            <a:pPr lvl="0"/>
            <a:r>
              <a:rPr lang="en-US"/>
              <a:t>HSA-compatible plans </a:t>
            </a:r>
            <a:r>
              <a:rPr lang="en-US">
                <a:solidFill>
                  <a:srgbClr val="03725E"/>
                </a:solidFill>
              </a:rPr>
              <a:t>general benefits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5A948E-B4AF-E8DE-0D2B-BAAA25D479A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28870" y="6059061"/>
            <a:ext cx="10724242" cy="369568"/>
          </a:xfrm>
        </p:spPr>
        <p:txBody>
          <a:bodyPr anchor="b"/>
          <a:lstStyle/>
          <a:p>
            <a:pPr lvl="0"/>
            <a:r>
              <a:rPr lang="en-US" sz="913" b="1" i="1"/>
              <a:t>Note: </a:t>
            </a:r>
            <a:r>
              <a:rPr lang="en-US" sz="913" i="1"/>
              <a:t>PLANS PROVIDES LIMITED BENEFITS. All plans are subject to pre-existing limitations. </a:t>
            </a:r>
            <a:r>
              <a:rPr lang="en-US" sz="913"/>
              <a:t>|</a:t>
            </a:r>
            <a:r>
              <a:rPr lang="en-US" sz="913" i="1"/>
              <a:t> </a:t>
            </a:r>
            <a:r>
              <a:rPr lang="en-US" sz="913" i="1" baseline="30000"/>
              <a:t>30</a:t>
            </a:r>
            <a:r>
              <a:rPr lang="en-US" sz="913" i="1"/>
              <a:t>Eligibility for sickness benefits after seven days. The seven-day wait on sickness benefits is waived if the application date is more than seven days from effective date. | </a:t>
            </a:r>
            <a:r>
              <a:rPr lang="en-US" sz="913" i="1" baseline="30000"/>
              <a:t>31</a:t>
            </a:r>
            <a:r>
              <a:rPr lang="en-US" sz="913" i="1"/>
              <a:t>Refer to the policy contract for a comprehensive list of covered adult preventive screenings and immunizations. </a:t>
            </a:r>
          </a:p>
        </p:txBody>
      </p:sp>
      <p:graphicFrame>
        <p:nvGraphicFramePr>
          <p:cNvPr id="3" name="Content Placeholder 4">
            <a:extLst>
              <a:ext uri="{FF2B5EF4-FFF2-40B4-BE49-F238E27FC236}">
                <a16:creationId xmlns:a16="http://schemas.microsoft.com/office/drawing/2014/main" id="{80E15FFF-526F-F2B2-FE04-ABFE0FBEB92A}"/>
              </a:ext>
            </a:extLst>
          </p:cNvPr>
          <p:cNvGraphicFramePr>
            <a:graphicFrameLocks noGrp="1"/>
          </p:cNvGraphicFramePr>
          <p:nvPr>
            <p:ph type="tbl" idx="4294967295"/>
          </p:nvPr>
        </p:nvGraphicFramePr>
        <p:xfrm>
          <a:off x="728870" y="1416326"/>
          <a:ext cx="10743581" cy="4529592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635097">
                  <a:extLst>
                    <a:ext uri="{9D8B030D-6E8A-4147-A177-3AD203B41FA5}">
                      <a16:colId xmlns:a16="http://schemas.microsoft.com/office/drawing/2014/main" val="1480187058"/>
                    </a:ext>
                  </a:extLst>
                </a:gridCol>
                <a:gridCol w="7108484">
                  <a:extLst>
                    <a:ext uri="{9D8B030D-6E8A-4147-A177-3AD203B41FA5}">
                      <a16:colId xmlns:a16="http://schemas.microsoft.com/office/drawing/2014/main" val="2295374781"/>
                    </a:ext>
                  </a:extLst>
                </a:gridCol>
              </a:tblGrid>
              <a:tr h="894522">
                <a:tc>
                  <a:txBody>
                    <a:bodyPr/>
                    <a:lstStyle/>
                    <a:p>
                      <a:pPr lvl="0">
                        <a:lnSpc>
                          <a:spcPct val="90000"/>
                        </a:lnSpc>
                      </a:pPr>
                      <a:r>
                        <a:rPr lang="en-US" sz="2200"/>
                        <a:t>Benefits</a:t>
                      </a:r>
                      <a:r>
                        <a:rPr lang="en-US" sz="2200" baseline="30000"/>
                        <a:t>30</a:t>
                      </a:r>
                    </a:p>
                  </a:txBody>
                  <a:tcPr marL="59575" marR="59575" marT="29817" marB="29817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90000"/>
                        </a:lnSpc>
                      </a:pPr>
                      <a:r>
                        <a:rPr lang="en-US" sz="2200"/>
                        <a:t>Coverage</a:t>
                      </a:r>
                    </a:p>
                  </a:txBody>
                  <a:tcPr marL="59575" marR="59575" marT="29817" marB="29817" anchor="ctr"/>
                </a:tc>
                <a:extLst>
                  <a:ext uri="{0D108BD9-81ED-4DB2-BD59-A6C34878D82A}">
                    <a16:rowId xmlns:a16="http://schemas.microsoft.com/office/drawing/2014/main" val="110340939"/>
                  </a:ext>
                </a:extLst>
              </a:tr>
              <a:tr h="775252"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</a:pPr>
                      <a:r>
                        <a:rPr lang="en-US" sz="2100">
                          <a:solidFill>
                            <a:srgbClr val="0E1941"/>
                          </a:solidFill>
                          <a:latin typeface="Arial"/>
                        </a:rPr>
                        <a:t>Inpatient services</a:t>
                      </a:r>
                    </a:p>
                  </a:txBody>
                  <a:tcPr marL="59575" marR="59575" marT="29817" marB="29817" anchor="ctr"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solidFill>
                            <a:srgbClr val="0E1941"/>
                          </a:solidFill>
                          <a:latin typeface="Arial"/>
                        </a:rPr>
                        <a:t>Applies to deductible and coinsurance</a:t>
                      </a:r>
                    </a:p>
                    <a:p>
                      <a:pPr lvl="0" algn="l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solidFill>
                            <a:srgbClr val="0E1941"/>
                          </a:solidFill>
                          <a:latin typeface="Arial"/>
                        </a:rPr>
                        <a:t>Includes hospitalization</a:t>
                      </a:r>
                    </a:p>
                  </a:txBody>
                  <a:tcPr marL="59575" marR="59575" marT="29817" marB="29817" anchor="ctr"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615344"/>
                  </a:ext>
                </a:extLst>
              </a:tr>
              <a:tr h="1232452"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</a:pPr>
                      <a:r>
                        <a:rPr lang="en-US" sz="2100">
                          <a:solidFill>
                            <a:srgbClr val="0E1941"/>
                          </a:solidFill>
                          <a:latin typeface="Arial"/>
                        </a:rPr>
                        <a:t>Outpatient services</a:t>
                      </a:r>
                    </a:p>
                  </a:txBody>
                  <a:tcPr marL="59575" marR="59575" marT="29817" marB="29817" anchor="ctr">
                    <a:lnT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solidFill>
                            <a:srgbClr val="0E1941"/>
                          </a:solidFill>
                          <a:latin typeface="Arial"/>
                        </a:rPr>
                        <a:t>Applies to deductible and coinsurance</a:t>
                      </a:r>
                    </a:p>
                    <a:p>
                      <a:pPr lvl="0" algn="l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solidFill>
                            <a:srgbClr val="0E1941"/>
                          </a:solidFill>
                          <a:latin typeface="Arial"/>
                        </a:rPr>
                        <a:t>No limit</a:t>
                      </a:r>
                    </a:p>
                    <a:p>
                      <a:pPr marL="0" marR="0" lvl="0" indent="0" algn="l" defTabSz="1371746" rtl="0" fontAlgn="auto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  <a:tabLst/>
                      </a:pPr>
                      <a:r>
                        <a:rPr lang="en-US" sz="2000">
                          <a:solidFill>
                            <a:srgbClr val="0E1941"/>
                          </a:solidFill>
                          <a:latin typeface="Arial"/>
                        </a:rPr>
                        <a:t>Includes: surgeon, anesthesia, office visits, preventive, urgent care, diagnostic and labs</a:t>
                      </a:r>
                      <a:endParaRPr lang="en-US" sz="2000" baseline="30000">
                        <a:solidFill>
                          <a:srgbClr val="0E1941"/>
                        </a:solidFill>
                        <a:latin typeface="Arial"/>
                      </a:endParaRPr>
                    </a:p>
                  </a:txBody>
                  <a:tcPr marL="59575" marR="59575" marT="29817" marB="29817" anchor="ctr">
                    <a:lnT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6149555"/>
                  </a:ext>
                </a:extLst>
              </a:tr>
              <a:tr h="775252"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</a:pPr>
                      <a:r>
                        <a:rPr lang="en-US" sz="2100">
                          <a:solidFill>
                            <a:srgbClr val="0E1941"/>
                          </a:solidFill>
                          <a:latin typeface="Arial"/>
                        </a:rPr>
                        <a:t>Child immunizations</a:t>
                      </a:r>
                    </a:p>
                  </a:txBody>
                  <a:tcPr marL="59575" marR="59575" marT="29817" marB="29817" anchor="ctr">
                    <a:lnT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solidFill>
                            <a:srgbClr val="0E1941"/>
                          </a:solidFill>
                          <a:latin typeface="Arial"/>
                        </a:rPr>
                        <a:t>First-dollar benefit</a:t>
                      </a:r>
                    </a:p>
                    <a:p>
                      <a:pPr lvl="0" algn="l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solidFill>
                            <a:srgbClr val="0E1941"/>
                          </a:solidFill>
                          <a:latin typeface="Arial"/>
                        </a:rPr>
                        <a:t>Up to age of 18</a:t>
                      </a:r>
                    </a:p>
                  </a:txBody>
                  <a:tcPr marL="59575" marR="59575" marT="29817" marB="29817" anchor="ctr">
                    <a:lnT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231170"/>
                  </a:ext>
                </a:extLst>
              </a:tr>
              <a:tr h="775252"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</a:pPr>
                      <a:r>
                        <a:rPr lang="en-US" sz="2100">
                          <a:solidFill>
                            <a:srgbClr val="0E1941"/>
                          </a:solidFill>
                          <a:latin typeface="Arial"/>
                        </a:rPr>
                        <a:t>Adult preventive screenings and immunizations</a:t>
                      </a:r>
                      <a:r>
                        <a:rPr lang="en-US" sz="2100" baseline="30000">
                          <a:solidFill>
                            <a:srgbClr val="0E1941"/>
                          </a:solidFill>
                          <a:latin typeface="Arial"/>
                        </a:rPr>
                        <a:t>31</a:t>
                      </a:r>
                      <a:endParaRPr lang="en-US" sz="2100">
                        <a:solidFill>
                          <a:srgbClr val="0E1941"/>
                        </a:solidFill>
                        <a:latin typeface="Arial"/>
                      </a:endParaRPr>
                    </a:p>
                  </a:txBody>
                  <a:tcPr marL="59575" marR="59575" marT="29817" marB="29817" anchor="ctr">
                    <a:lnT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solidFill>
                            <a:srgbClr val="0E1941"/>
                          </a:solidFill>
                          <a:latin typeface="Arial"/>
                        </a:rPr>
                        <a:t>First-dollar benefit</a:t>
                      </a:r>
                    </a:p>
                  </a:txBody>
                  <a:tcPr marL="59575" marR="59575" marT="29817" marB="29817" anchor="ctr">
                    <a:lnT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94A1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97656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0C240F9-6879-500E-5F9F-BAB5BEA8B0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8870" y="429371"/>
            <a:ext cx="10724242" cy="719595"/>
          </a:xfrm>
          <a:prstGeom prst="rect">
            <a:avLst/>
          </a:prstGeom>
          <a:noFill/>
          <a:ln>
            <a:noFill/>
          </a:ln>
        </p:spPr>
        <p:txBody>
          <a:bodyPr vert="horz" wrap="square" lIns="59635" tIns="29817" rIns="59635" bIns="29817" anchor="b" anchorCtr="0" compatLnSpc="1">
            <a:normAutofit/>
          </a:bodyPr>
          <a:lstStyle/>
          <a:p>
            <a:pPr lvl="0"/>
            <a:r>
              <a:rPr lang="en-US"/>
              <a:t>HSA-compatible plans </a:t>
            </a:r>
            <a:r>
              <a:rPr lang="en-US">
                <a:solidFill>
                  <a:srgbClr val="03725E"/>
                </a:solidFill>
              </a:rPr>
              <a:t>general benefits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BBAFC749-F520-7216-EE59-32689A0E6FBE}"/>
              </a:ext>
            </a:extLst>
          </p:cNvPr>
          <p:cNvSpPr/>
          <p:nvPr/>
        </p:nvSpPr>
        <p:spPr>
          <a:xfrm>
            <a:off x="5360500" y="1429792"/>
            <a:ext cx="6092605" cy="443246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59635" tIns="29817" rIns="59635" bIns="29817" anchor="ctr" anchorCtr="1" compatLnSpc="1">
            <a:noAutofit/>
          </a:bodyPr>
          <a:lstStyle/>
          <a:p>
            <a:pPr algn="ctr" defTabSz="298186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174">
              <a:solidFill>
                <a:srgbClr val="45BCE5"/>
              </a:solidFill>
              <a:latin typeface="Arial"/>
            </a:endParaRPr>
          </a:p>
        </p:txBody>
      </p:sp>
      <p:pic>
        <p:nvPicPr>
          <p:cNvPr id="3" name="Picture Placeholder 16" descr="A person cutting potatoes in a kitchen&#10;&#10;Description automatically generated">
            <a:extLst>
              <a:ext uri="{FF2B5EF4-FFF2-40B4-BE49-F238E27FC236}">
                <a16:creationId xmlns:a16="http://schemas.microsoft.com/office/drawing/2014/main" id="{B4C12580-DFE8-9361-A090-33A8FF6ABDCD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728870" y="1416326"/>
            <a:ext cx="4184787" cy="5218043"/>
          </a:xfr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8604F10-78FB-8E56-7D78-C3F0003DCC9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60507" y="6059061"/>
            <a:ext cx="6092605" cy="369568"/>
          </a:xfrm>
        </p:spPr>
        <p:txBody>
          <a:bodyPr anchor="b"/>
          <a:lstStyle/>
          <a:p>
            <a:pPr lvl="0"/>
            <a:r>
              <a:rPr lang="fr-FR" sz="913" i="1" baseline="30000"/>
              <a:t>32</a:t>
            </a:r>
            <a:r>
              <a:rPr lang="fr-FR" sz="913" b="1" i="1"/>
              <a:t>Source</a:t>
            </a:r>
            <a:r>
              <a:rPr lang="fr-FR" sz="913" i="1"/>
              <a:t>: https://healthdepotassociation.com/benefits/aetna-open-choice-ppo-network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141459E-0C46-27CA-1796-A7EA842CB652}"/>
              </a:ext>
            </a:extLst>
          </p:cNvPr>
          <p:cNvSpPr txBox="1"/>
          <p:nvPr/>
        </p:nvSpPr>
        <p:spPr>
          <a:xfrm>
            <a:off x="6050636" y="3952898"/>
            <a:ext cx="4712346" cy="138536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59635" tIns="29817" rIns="59635" bIns="29817" anchor="t" anchorCtr="0" compatLnSpc="1">
            <a:noAutofit/>
          </a:bodyPr>
          <a:lstStyle/>
          <a:p>
            <a:pPr defTabSz="894653">
              <a:lnSpc>
                <a:spcPct val="90000"/>
              </a:lnSpc>
              <a:spcBef>
                <a:spcPts val="391"/>
              </a:spcBef>
              <a:spcAft>
                <a:spcPts val="391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348">
                <a:solidFill>
                  <a:srgbClr val="0E1941"/>
                </a:solidFill>
                <a:latin typeface="Arial"/>
                <a:ea typeface="Calibri"/>
                <a:cs typeface="Calibri"/>
              </a:rPr>
              <a:t>Aetna Open Choice</a:t>
            </a:r>
            <a:r>
              <a:rPr lang="en-US" sz="2348" baseline="30000">
                <a:solidFill>
                  <a:srgbClr val="0E1941"/>
                </a:solidFill>
                <a:latin typeface="Arial"/>
                <a:ea typeface="Calibri"/>
                <a:cs typeface="Calibri"/>
              </a:rPr>
              <a:t>®</a:t>
            </a:r>
            <a:r>
              <a:rPr lang="en-US" sz="2348">
                <a:solidFill>
                  <a:srgbClr val="0E1941"/>
                </a:solidFill>
                <a:latin typeface="Arial"/>
                <a:ea typeface="Calibri"/>
                <a:cs typeface="Calibri"/>
              </a:rPr>
              <a:t> PPO network</a:t>
            </a:r>
          </a:p>
          <a:p>
            <a:pPr marL="411496" lvl="1" indent="-178912" defTabSz="894653">
              <a:lnSpc>
                <a:spcPct val="90000"/>
              </a:lnSpc>
              <a:spcBef>
                <a:spcPts val="391"/>
              </a:spcBef>
              <a:spcAft>
                <a:spcPts val="391"/>
              </a:spcAft>
              <a:buClr>
                <a:srgbClr val="00C39C"/>
              </a:buClr>
              <a:buSzPct val="8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348">
                <a:solidFill>
                  <a:srgbClr val="0E1941"/>
                </a:solidFill>
                <a:latin typeface="Arial"/>
                <a:ea typeface="Calibri"/>
                <a:cs typeface="Calibri"/>
              </a:rPr>
              <a:t>850,000 medical providers</a:t>
            </a:r>
            <a:r>
              <a:rPr lang="en-US" sz="2348" baseline="30000">
                <a:solidFill>
                  <a:srgbClr val="0E1941"/>
                </a:solidFill>
                <a:latin typeface="Arial"/>
                <a:ea typeface="Calibri"/>
                <a:cs typeface="Calibri"/>
              </a:rPr>
              <a:t>32</a:t>
            </a:r>
            <a:endParaRPr lang="en-US" sz="2348">
              <a:solidFill>
                <a:srgbClr val="0E1941"/>
              </a:solidFill>
              <a:latin typeface="Arial"/>
              <a:ea typeface="Calibri"/>
              <a:cs typeface="Calibri"/>
            </a:endParaRPr>
          </a:p>
          <a:p>
            <a:pPr marL="411496" lvl="1" indent="-178912" defTabSz="894653">
              <a:lnSpc>
                <a:spcPct val="90000"/>
              </a:lnSpc>
              <a:spcBef>
                <a:spcPts val="391"/>
              </a:spcBef>
              <a:spcAft>
                <a:spcPts val="391"/>
              </a:spcAft>
              <a:buClr>
                <a:srgbClr val="00C39C"/>
              </a:buClr>
              <a:buSzPct val="8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348">
                <a:solidFill>
                  <a:srgbClr val="0E1941"/>
                </a:solidFill>
                <a:latin typeface="Arial"/>
                <a:ea typeface="Calibri"/>
                <a:cs typeface="Calibri"/>
              </a:rPr>
              <a:t>6,900 hospitals</a:t>
            </a:r>
            <a:r>
              <a:rPr lang="en-US" sz="2348" baseline="30000">
                <a:solidFill>
                  <a:srgbClr val="0E1941"/>
                </a:solidFill>
                <a:latin typeface="Arial"/>
                <a:ea typeface="Calibri"/>
                <a:cs typeface="Calibri"/>
              </a:rPr>
              <a:t>32</a:t>
            </a:r>
            <a:endParaRPr lang="en-US" sz="2348">
              <a:solidFill>
                <a:srgbClr val="0E1941"/>
              </a:solidFill>
              <a:latin typeface="Arial"/>
              <a:ea typeface="Calibri"/>
              <a:cs typeface="Calibri"/>
            </a:endParaRPr>
          </a:p>
        </p:txBody>
      </p:sp>
      <p:pic>
        <p:nvPicPr>
          <p:cNvPr id="6" name="Aetna logo">
            <a:extLst>
              <a:ext uri="{FF2B5EF4-FFF2-40B4-BE49-F238E27FC236}">
                <a16:creationId xmlns:a16="http://schemas.microsoft.com/office/drawing/2014/main" id="{5F6C028D-5640-6DCA-A07F-4552AFB06F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8472" y="2221121"/>
            <a:ext cx="4196666" cy="111803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258D2BA0-FEC4-3608-3F5C-1084B114146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HSA-compatible plans </a:t>
            </a:r>
            <a:r>
              <a:rPr lang="en-US">
                <a:solidFill>
                  <a:srgbClr val="03725E"/>
                </a:solidFill>
              </a:rPr>
              <a:t>network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D64B59EB-183E-87A3-0BDB-9F5A1652049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758419" y="1416326"/>
            <a:ext cx="2694687" cy="4487517"/>
          </a:xfrm>
        </p:spPr>
        <p:txBody>
          <a:bodyPr/>
          <a:lstStyle/>
          <a:p>
            <a:pPr lvl="0"/>
            <a:r>
              <a:rPr lang="en-US" sz="1044" b="1"/>
              <a:t>ALL DETAILS SUBJECT TO CHANGE.</a:t>
            </a:r>
          </a:p>
          <a:p>
            <a:pPr lvl="0"/>
            <a:r>
              <a:rPr lang="en-US" sz="1044" baseline="30000"/>
              <a:t>33</a:t>
            </a:r>
            <a:r>
              <a:rPr lang="en-US" sz="1044"/>
              <a:t>On all 12-month policies, coverage is equal to no more than the duration minus one day</a:t>
            </a:r>
            <a:r>
              <a:rPr lang="en-US" sz="1044" spc="-68"/>
              <a:t>.</a:t>
            </a:r>
            <a:endParaRPr lang="en-US" sz="1044"/>
          </a:p>
          <a:p>
            <a:pPr defTabSz="298186"/>
            <a:r>
              <a:rPr lang="en-US" sz="1044" baseline="30000"/>
              <a:t>34</a:t>
            </a:r>
            <a:r>
              <a:rPr lang="en-US" sz="1044"/>
              <a:t>In Texas, members get access to network discounts, but no cost-sharing differential applies if a member uses an out-of-network provider.</a:t>
            </a:r>
          </a:p>
        </p:txBody>
      </p:sp>
      <p:graphicFrame>
        <p:nvGraphicFramePr>
          <p:cNvPr id="3" name="Content Placeholder 1">
            <a:extLst>
              <a:ext uri="{FF2B5EF4-FFF2-40B4-BE49-F238E27FC236}">
                <a16:creationId xmlns:a16="http://schemas.microsoft.com/office/drawing/2014/main" id="{92F13BC5-B264-48C3-BA79-024F6622D83A}"/>
              </a:ext>
            </a:extLst>
          </p:cNvPr>
          <p:cNvGraphicFramePr>
            <a:graphicFrameLocks noGrp="1"/>
          </p:cNvGraphicFramePr>
          <p:nvPr>
            <p:ph type="tbl" idx="4294967295"/>
          </p:nvPr>
        </p:nvGraphicFramePr>
        <p:xfrm>
          <a:off x="728870" y="1416326"/>
          <a:ext cx="7769065" cy="2635856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553813">
                  <a:extLst>
                    <a:ext uri="{9D8B030D-6E8A-4147-A177-3AD203B41FA5}">
                      <a16:colId xmlns:a16="http://schemas.microsoft.com/office/drawing/2014/main" val="2421584107"/>
                    </a:ext>
                  </a:extLst>
                </a:gridCol>
                <a:gridCol w="1553813">
                  <a:extLst>
                    <a:ext uri="{9D8B030D-6E8A-4147-A177-3AD203B41FA5}">
                      <a16:colId xmlns:a16="http://schemas.microsoft.com/office/drawing/2014/main" val="2169525079"/>
                    </a:ext>
                  </a:extLst>
                </a:gridCol>
                <a:gridCol w="1553813">
                  <a:extLst>
                    <a:ext uri="{9D8B030D-6E8A-4147-A177-3AD203B41FA5}">
                      <a16:colId xmlns:a16="http://schemas.microsoft.com/office/drawing/2014/main" val="3317447857"/>
                    </a:ext>
                  </a:extLst>
                </a:gridCol>
                <a:gridCol w="1553813">
                  <a:extLst>
                    <a:ext uri="{9D8B030D-6E8A-4147-A177-3AD203B41FA5}">
                      <a16:colId xmlns:a16="http://schemas.microsoft.com/office/drawing/2014/main" val="1628517218"/>
                    </a:ext>
                  </a:extLst>
                </a:gridCol>
                <a:gridCol w="1553813">
                  <a:extLst>
                    <a:ext uri="{9D8B030D-6E8A-4147-A177-3AD203B41FA5}">
                      <a16:colId xmlns:a16="http://schemas.microsoft.com/office/drawing/2014/main" val="2086311307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lvl="0"/>
                      <a:r>
                        <a:rPr lang="en-US" sz="1300"/>
                        <a:t>State</a:t>
                      </a:r>
                    </a:p>
                  </a:txBody>
                  <a:tcPr marL="59635" marR="59635" marT="29817" marB="29817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300"/>
                        <a:t>Aetna network available</a:t>
                      </a:r>
                    </a:p>
                  </a:txBody>
                  <a:tcPr marL="59635" marR="59635" marT="29817" marB="29817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300"/>
                        <a:t>Policy </a:t>
                      </a:r>
                      <a:br>
                        <a:rPr lang="en-US" sz="1300"/>
                      </a:br>
                      <a:r>
                        <a:rPr lang="en-US" sz="1300"/>
                        <a:t>duration</a:t>
                      </a:r>
                      <a:r>
                        <a:rPr lang="en-US" sz="1300" baseline="30000"/>
                        <a:t>33</a:t>
                      </a:r>
                    </a:p>
                  </a:txBody>
                  <a:tcPr marL="59635" marR="59635" marT="29817" marB="29817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300"/>
                        <a:t>Consecutive available</a:t>
                      </a:r>
                    </a:p>
                  </a:txBody>
                  <a:tcPr marL="59635" marR="59635" marT="29817" marB="29817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300"/>
                        <a:t>Renewable available</a:t>
                      </a:r>
                    </a:p>
                  </a:txBody>
                  <a:tcPr marL="59635" marR="59635" marT="29817" marB="29817" anchor="ctr"/>
                </a:tc>
                <a:extLst>
                  <a:ext uri="{0D108BD9-81ED-4DB2-BD59-A6C34878D82A}">
                    <a16:rowId xmlns:a16="http://schemas.microsoft.com/office/drawing/2014/main" val="1781377208"/>
                  </a:ext>
                </a:extLst>
              </a:tr>
              <a:tr h="268357">
                <a:tc>
                  <a:txBody>
                    <a:bodyPr/>
                    <a:lstStyle/>
                    <a:p>
                      <a:pPr lvl="0" algn="l"/>
                      <a:r>
                        <a:rPr lang="en-US" sz="1200" b="1">
                          <a:solidFill>
                            <a:srgbClr val="0032A0"/>
                          </a:solidFill>
                        </a:rPr>
                        <a:t>Alabama</a:t>
                      </a:r>
                    </a:p>
                  </a:txBody>
                  <a:tcPr marL="89452" marR="89452" marT="44726" marB="44726" anchor="ctr"/>
                </a:tc>
                <a:tc>
                  <a:txBody>
                    <a:bodyPr/>
                    <a:lstStyle/>
                    <a:p>
                      <a:pPr marL="0" marR="0" lvl="0" indent="0" algn="l" defTabSz="9145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b="1">
                          <a:solidFill>
                            <a:srgbClr val="0032A0"/>
                          </a:solidFill>
                          <a:latin typeface="Wingdings" pitchFamily="2"/>
                        </a:rPr>
                        <a:t></a:t>
                      </a:r>
                      <a:endParaRPr lang="en-US" sz="1200" b="1">
                        <a:solidFill>
                          <a:srgbClr val="0032A0"/>
                        </a:solidFill>
                      </a:endParaRPr>
                    </a:p>
                  </a:txBody>
                  <a:tcPr marL="89452" marR="89452" marT="44726" marB="44726" anchor="ctr"/>
                </a:tc>
                <a:tc>
                  <a:txBody>
                    <a:bodyPr/>
                    <a:lstStyle/>
                    <a:p>
                      <a:pPr marL="0" marR="0" lvl="0" indent="0" algn="l" defTabSz="9145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>
                          <a:solidFill>
                            <a:srgbClr val="0E1941"/>
                          </a:solidFill>
                        </a:rPr>
                        <a:t>12 months</a:t>
                      </a:r>
                    </a:p>
                  </a:txBody>
                  <a:tcPr marL="89452" marR="89452" marT="44726" marB="44726" anchor="ctr"/>
                </a:tc>
                <a:tc>
                  <a:txBody>
                    <a:bodyPr/>
                    <a:lstStyle/>
                    <a:p>
                      <a:pPr marL="0" marR="0" lvl="0" indent="0" algn="l" defTabSz="9145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b="1">
                          <a:solidFill>
                            <a:srgbClr val="0032A0"/>
                          </a:solidFill>
                          <a:latin typeface="Wingdings" pitchFamily="2"/>
                        </a:rPr>
                        <a:t></a:t>
                      </a:r>
                      <a:endParaRPr lang="en-US" sz="1200" b="1">
                        <a:solidFill>
                          <a:srgbClr val="0032A0"/>
                        </a:solidFill>
                      </a:endParaRPr>
                    </a:p>
                  </a:txBody>
                  <a:tcPr marL="89452" marR="89452" marT="44726" marB="44726" anchor="ctr"/>
                </a:tc>
                <a:tc>
                  <a:txBody>
                    <a:bodyPr/>
                    <a:lstStyle/>
                    <a:p>
                      <a:pPr marL="0" marR="0" lvl="0" indent="0" algn="l" defTabSz="9145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b="1">
                          <a:solidFill>
                            <a:srgbClr val="0032A0"/>
                          </a:solidFill>
                          <a:latin typeface="Wingdings" pitchFamily="2"/>
                        </a:rPr>
                        <a:t></a:t>
                      </a:r>
                      <a:endParaRPr lang="en-US" sz="1200" b="1">
                        <a:solidFill>
                          <a:srgbClr val="0032A0"/>
                        </a:solidFill>
                      </a:endParaRPr>
                    </a:p>
                  </a:txBody>
                  <a:tcPr marL="89452" marR="89452" marT="44726" marB="44726" anchor="ctr"/>
                </a:tc>
                <a:extLst>
                  <a:ext uri="{0D108BD9-81ED-4DB2-BD59-A6C34878D82A}">
                    <a16:rowId xmlns:a16="http://schemas.microsoft.com/office/drawing/2014/main" val="3931880213"/>
                  </a:ext>
                </a:extLst>
              </a:tr>
              <a:tr h="268357">
                <a:tc>
                  <a:txBody>
                    <a:bodyPr/>
                    <a:lstStyle/>
                    <a:p>
                      <a:pPr lvl="0" algn="l"/>
                      <a:r>
                        <a:rPr lang="en-US" sz="1200" b="1">
                          <a:solidFill>
                            <a:srgbClr val="0032A0"/>
                          </a:solidFill>
                        </a:rPr>
                        <a:t>Arizona</a:t>
                      </a:r>
                    </a:p>
                  </a:txBody>
                  <a:tcPr marL="89452" marR="89452" marT="44726" marB="4472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5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b="1">
                          <a:solidFill>
                            <a:srgbClr val="0032A0"/>
                          </a:solidFill>
                          <a:latin typeface="Wingdings" pitchFamily="2"/>
                        </a:rPr>
                        <a:t></a:t>
                      </a:r>
                      <a:endParaRPr lang="en-US" sz="1200" b="1">
                        <a:solidFill>
                          <a:srgbClr val="0032A0"/>
                        </a:solidFill>
                      </a:endParaRPr>
                    </a:p>
                  </a:txBody>
                  <a:tcPr marL="89452" marR="89452" marT="44726" marB="4472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5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>
                          <a:solidFill>
                            <a:srgbClr val="0E1941"/>
                          </a:solidFill>
                        </a:rPr>
                        <a:t>12 months</a:t>
                      </a:r>
                    </a:p>
                  </a:txBody>
                  <a:tcPr marL="89452" marR="89452" marT="44726" marB="4472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5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b="1">
                          <a:solidFill>
                            <a:srgbClr val="0032A0"/>
                          </a:solidFill>
                          <a:latin typeface="Wingdings" pitchFamily="2"/>
                        </a:rPr>
                        <a:t></a:t>
                      </a:r>
                      <a:endParaRPr lang="en-US" sz="1200" b="1">
                        <a:solidFill>
                          <a:srgbClr val="0032A0"/>
                        </a:solidFill>
                      </a:endParaRPr>
                    </a:p>
                  </a:txBody>
                  <a:tcPr marL="89452" marR="89452" marT="44726" marB="4472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5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b="1">
                          <a:solidFill>
                            <a:srgbClr val="0032A0"/>
                          </a:solidFill>
                          <a:latin typeface="Wingdings" pitchFamily="2"/>
                        </a:rPr>
                        <a:t></a:t>
                      </a:r>
                      <a:endParaRPr lang="en-US" sz="1200" b="1">
                        <a:solidFill>
                          <a:srgbClr val="0032A0"/>
                        </a:solidFill>
                      </a:endParaRPr>
                    </a:p>
                  </a:txBody>
                  <a:tcPr marL="89452" marR="89452" marT="44726" marB="4472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1592150"/>
                  </a:ext>
                </a:extLst>
              </a:tr>
              <a:tr h="268357">
                <a:tc>
                  <a:txBody>
                    <a:bodyPr/>
                    <a:lstStyle/>
                    <a:p>
                      <a:pPr lvl="0" algn="l"/>
                      <a:r>
                        <a:rPr lang="en-US" sz="1200" b="1">
                          <a:solidFill>
                            <a:srgbClr val="0032A0"/>
                          </a:solidFill>
                        </a:rPr>
                        <a:t>Arkansas</a:t>
                      </a:r>
                    </a:p>
                  </a:txBody>
                  <a:tcPr marL="89452" marR="89452" marT="44726" marB="44726" anchor="ctr"/>
                </a:tc>
                <a:tc>
                  <a:txBody>
                    <a:bodyPr/>
                    <a:lstStyle/>
                    <a:p>
                      <a:pPr marL="0" marR="0" lvl="0" indent="0" algn="l" defTabSz="9145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b="1">
                          <a:solidFill>
                            <a:srgbClr val="0032A0"/>
                          </a:solidFill>
                          <a:latin typeface="Wingdings" pitchFamily="2"/>
                        </a:rPr>
                        <a:t></a:t>
                      </a:r>
                      <a:endParaRPr lang="en-US" sz="1200" b="1">
                        <a:solidFill>
                          <a:srgbClr val="0032A0"/>
                        </a:solidFill>
                      </a:endParaRPr>
                    </a:p>
                  </a:txBody>
                  <a:tcPr marL="89452" marR="89452" marT="44726" marB="44726" anchor="ctr"/>
                </a:tc>
                <a:tc>
                  <a:txBody>
                    <a:bodyPr/>
                    <a:lstStyle/>
                    <a:p>
                      <a:pPr marL="0" marR="0" lvl="0" indent="0" algn="l" defTabSz="9145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>
                          <a:solidFill>
                            <a:srgbClr val="0E1941"/>
                          </a:solidFill>
                        </a:rPr>
                        <a:t>12 months</a:t>
                      </a:r>
                    </a:p>
                  </a:txBody>
                  <a:tcPr marL="89452" marR="89452" marT="44726" marB="44726" anchor="ctr"/>
                </a:tc>
                <a:tc>
                  <a:txBody>
                    <a:bodyPr/>
                    <a:lstStyle/>
                    <a:p>
                      <a:pPr marL="0" marR="0" lvl="0" indent="0" algn="l" defTabSz="1371746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b="1">
                          <a:solidFill>
                            <a:srgbClr val="0032A0"/>
                          </a:solidFill>
                          <a:latin typeface="Wingdings" pitchFamily="2"/>
                        </a:rPr>
                        <a:t></a:t>
                      </a:r>
                      <a:endParaRPr lang="en-US" sz="1200" b="1">
                        <a:solidFill>
                          <a:srgbClr val="0032A0"/>
                        </a:solidFill>
                      </a:endParaRPr>
                    </a:p>
                  </a:txBody>
                  <a:tcPr marL="89452" marR="89452" marT="44726" marB="44726" anchor="ctr"/>
                </a:tc>
                <a:tc>
                  <a:txBody>
                    <a:bodyPr/>
                    <a:lstStyle/>
                    <a:p>
                      <a:pPr marL="0" marR="0" lvl="0" indent="0" algn="l" defTabSz="1371746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b="1">
                          <a:solidFill>
                            <a:srgbClr val="0032A0"/>
                          </a:solidFill>
                          <a:latin typeface="Wingdings" pitchFamily="2"/>
                        </a:rPr>
                        <a:t></a:t>
                      </a:r>
                      <a:endParaRPr lang="en-US" sz="1200" b="1">
                        <a:solidFill>
                          <a:srgbClr val="0032A0"/>
                        </a:solidFill>
                      </a:endParaRPr>
                    </a:p>
                  </a:txBody>
                  <a:tcPr marL="89452" marR="89452" marT="44726" marB="44726" anchor="ctr"/>
                </a:tc>
                <a:extLst>
                  <a:ext uri="{0D108BD9-81ED-4DB2-BD59-A6C34878D82A}">
                    <a16:rowId xmlns:a16="http://schemas.microsoft.com/office/drawing/2014/main" val="2845117355"/>
                  </a:ext>
                </a:extLst>
              </a:tr>
              <a:tr h="268357">
                <a:tc>
                  <a:txBody>
                    <a:bodyPr/>
                    <a:lstStyle/>
                    <a:p>
                      <a:pPr lvl="0" algn="l"/>
                      <a:r>
                        <a:rPr lang="en-US" sz="1200" b="1">
                          <a:solidFill>
                            <a:srgbClr val="0032A0"/>
                          </a:solidFill>
                        </a:rPr>
                        <a:t>Florida</a:t>
                      </a:r>
                    </a:p>
                  </a:txBody>
                  <a:tcPr marL="89452" marR="89452" marT="44726" marB="4472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5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b="1">
                          <a:solidFill>
                            <a:srgbClr val="0032A0"/>
                          </a:solidFill>
                          <a:latin typeface="Wingdings" pitchFamily="2"/>
                        </a:rPr>
                        <a:t></a:t>
                      </a:r>
                      <a:endParaRPr lang="en-US" sz="1200" b="1">
                        <a:solidFill>
                          <a:srgbClr val="0032A0"/>
                        </a:solidFill>
                      </a:endParaRPr>
                    </a:p>
                  </a:txBody>
                  <a:tcPr marL="89452" marR="89452" marT="44726" marB="4472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n-US" sz="1200">
                          <a:solidFill>
                            <a:srgbClr val="0E1941"/>
                          </a:solidFill>
                        </a:rPr>
                        <a:t>12 months</a:t>
                      </a:r>
                    </a:p>
                  </a:txBody>
                  <a:tcPr marL="89452" marR="89452" marT="44726" marB="4472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5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b="1">
                          <a:solidFill>
                            <a:srgbClr val="0032A0"/>
                          </a:solidFill>
                          <a:latin typeface="Wingdings" pitchFamily="2"/>
                        </a:rPr>
                        <a:t></a:t>
                      </a:r>
                      <a:endParaRPr lang="en-US" sz="1200" b="1">
                        <a:solidFill>
                          <a:srgbClr val="0032A0"/>
                        </a:solidFill>
                      </a:endParaRPr>
                    </a:p>
                  </a:txBody>
                  <a:tcPr marL="89452" marR="89452" marT="44726" marB="4472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5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b="1">
                          <a:solidFill>
                            <a:srgbClr val="0032A0"/>
                          </a:solidFill>
                          <a:latin typeface="Wingdings" pitchFamily="2"/>
                        </a:rPr>
                        <a:t></a:t>
                      </a:r>
                      <a:endParaRPr lang="en-US" sz="1200" b="1">
                        <a:solidFill>
                          <a:srgbClr val="0032A0"/>
                        </a:solidFill>
                      </a:endParaRPr>
                    </a:p>
                  </a:txBody>
                  <a:tcPr marL="89452" marR="89452" marT="44726" marB="4472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582537"/>
                  </a:ext>
                </a:extLst>
              </a:tr>
              <a:tr h="268357">
                <a:tc>
                  <a:txBody>
                    <a:bodyPr/>
                    <a:lstStyle/>
                    <a:p>
                      <a:pPr lvl="0" algn="l"/>
                      <a:r>
                        <a:rPr lang="en-US" sz="1200" b="1">
                          <a:solidFill>
                            <a:srgbClr val="0032A0"/>
                          </a:solidFill>
                        </a:rPr>
                        <a:t>Kentucky</a:t>
                      </a:r>
                    </a:p>
                  </a:txBody>
                  <a:tcPr marL="89452" marR="89452" marT="44726" marB="44726" anchor="ctr"/>
                </a:tc>
                <a:tc>
                  <a:txBody>
                    <a:bodyPr/>
                    <a:lstStyle/>
                    <a:p>
                      <a:pPr marL="0" marR="0" lvl="0" indent="0" algn="l" defTabSz="9145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b="1">
                          <a:solidFill>
                            <a:srgbClr val="0032A0"/>
                          </a:solidFill>
                          <a:latin typeface="Wingdings" pitchFamily="2"/>
                        </a:rPr>
                        <a:t></a:t>
                      </a:r>
                      <a:endParaRPr lang="en-US" sz="1200" b="1">
                        <a:solidFill>
                          <a:srgbClr val="0032A0"/>
                        </a:solidFill>
                      </a:endParaRPr>
                    </a:p>
                  </a:txBody>
                  <a:tcPr marL="89452" marR="89452" marT="44726" marB="44726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n-US" sz="1200">
                          <a:solidFill>
                            <a:srgbClr val="0E1941"/>
                          </a:solidFill>
                        </a:rPr>
                        <a:t>12 months</a:t>
                      </a:r>
                    </a:p>
                  </a:txBody>
                  <a:tcPr marL="89452" marR="89452" marT="44726" marB="44726" anchor="ctr"/>
                </a:tc>
                <a:tc>
                  <a:txBody>
                    <a:bodyPr/>
                    <a:lstStyle/>
                    <a:p>
                      <a:pPr marL="0" marR="0" lvl="0" indent="0" algn="l" defTabSz="9145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b="1">
                          <a:solidFill>
                            <a:srgbClr val="0032A0"/>
                          </a:solidFill>
                          <a:latin typeface="Wingdings" pitchFamily="2"/>
                        </a:rPr>
                        <a:t></a:t>
                      </a:r>
                      <a:endParaRPr lang="en-US" sz="1200" b="1">
                        <a:solidFill>
                          <a:srgbClr val="0032A0"/>
                        </a:solidFill>
                      </a:endParaRPr>
                    </a:p>
                  </a:txBody>
                  <a:tcPr marL="89452" marR="89452" marT="44726" marB="44726" anchor="ctr"/>
                </a:tc>
                <a:tc>
                  <a:txBody>
                    <a:bodyPr/>
                    <a:lstStyle/>
                    <a:p>
                      <a:pPr marL="0" marR="0" lvl="0" indent="0" algn="l" defTabSz="9145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b="1">
                          <a:solidFill>
                            <a:srgbClr val="0032A0"/>
                          </a:solidFill>
                          <a:latin typeface="Wingdings" pitchFamily="2"/>
                        </a:rPr>
                        <a:t></a:t>
                      </a:r>
                      <a:endParaRPr lang="en-US" sz="1200" b="1">
                        <a:solidFill>
                          <a:srgbClr val="0032A0"/>
                        </a:solidFill>
                      </a:endParaRPr>
                    </a:p>
                  </a:txBody>
                  <a:tcPr marL="89452" marR="89452" marT="44726" marB="44726" anchor="ctr"/>
                </a:tc>
                <a:extLst>
                  <a:ext uri="{0D108BD9-81ED-4DB2-BD59-A6C34878D82A}">
                    <a16:rowId xmlns:a16="http://schemas.microsoft.com/office/drawing/2014/main" val="2324261438"/>
                  </a:ext>
                </a:extLst>
              </a:tr>
              <a:tr h="268357">
                <a:tc>
                  <a:txBody>
                    <a:bodyPr/>
                    <a:lstStyle/>
                    <a:p>
                      <a:pPr lvl="0" algn="l"/>
                      <a:r>
                        <a:rPr lang="en-US" sz="1200" b="1" baseline="0">
                          <a:solidFill>
                            <a:srgbClr val="0032A0"/>
                          </a:solidFill>
                        </a:rPr>
                        <a:t>South Carolina</a:t>
                      </a:r>
                    </a:p>
                  </a:txBody>
                  <a:tcPr marL="89452" marR="89452" marT="44726" marB="4472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5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b="1">
                          <a:solidFill>
                            <a:srgbClr val="0032A0"/>
                          </a:solidFill>
                          <a:latin typeface="Wingdings" pitchFamily="2"/>
                        </a:rPr>
                        <a:t></a:t>
                      </a:r>
                      <a:endParaRPr lang="en-US" sz="1200" b="1">
                        <a:solidFill>
                          <a:srgbClr val="0032A0"/>
                        </a:solidFill>
                      </a:endParaRPr>
                    </a:p>
                  </a:txBody>
                  <a:tcPr marL="89452" marR="89452" marT="44726" marB="4472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71746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>
                          <a:solidFill>
                            <a:srgbClr val="0E1941"/>
                          </a:solidFill>
                        </a:rPr>
                        <a:t>12 </a:t>
                      </a:r>
                      <a:r>
                        <a:rPr lang="en-US" sz="1200" b="0">
                          <a:solidFill>
                            <a:srgbClr val="0E1941"/>
                          </a:solidFill>
                        </a:rPr>
                        <a:t>months</a:t>
                      </a:r>
                    </a:p>
                  </a:txBody>
                  <a:tcPr marL="89452" marR="89452" marT="44726" marB="4472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5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b="1">
                          <a:solidFill>
                            <a:srgbClr val="0032A0"/>
                          </a:solidFill>
                          <a:latin typeface="Wingdings" pitchFamily="2"/>
                        </a:rPr>
                        <a:t></a:t>
                      </a:r>
                      <a:endParaRPr lang="en-US" sz="1200" b="1">
                        <a:solidFill>
                          <a:srgbClr val="0032A0"/>
                        </a:solidFill>
                      </a:endParaRPr>
                    </a:p>
                  </a:txBody>
                  <a:tcPr marL="89452" marR="89452" marT="44726" marB="4472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5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b="1">
                          <a:solidFill>
                            <a:srgbClr val="0032A0"/>
                          </a:solidFill>
                          <a:latin typeface="Wingdings" pitchFamily="2"/>
                        </a:rPr>
                        <a:t></a:t>
                      </a:r>
                      <a:endParaRPr lang="en-US" sz="1200" b="1">
                        <a:solidFill>
                          <a:srgbClr val="0032A0"/>
                        </a:solidFill>
                      </a:endParaRPr>
                    </a:p>
                  </a:txBody>
                  <a:tcPr marL="89452" marR="89452" marT="44726" marB="4472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5882729"/>
                  </a:ext>
                </a:extLst>
              </a:tr>
              <a:tr h="268357">
                <a:tc>
                  <a:txBody>
                    <a:bodyPr/>
                    <a:lstStyle/>
                    <a:p>
                      <a:pPr marL="0" marR="0" lvl="0" indent="0" algn="l" defTabSz="1371746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b="1">
                          <a:solidFill>
                            <a:srgbClr val="0032A0"/>
                          </a:solidFill>
                        </a:rPr>
                        <a:t>Texas</a:t>
                      </a:r>
                      <a:r>
                        <a:rPr lang="en-US" sz="1200" b="1" baseline="30000">
                          <a:solidFill>
                            <a:srgbClr val="0032A0"/>
                          </a:solidFill>
                        </a:rPr>
                        <a:t>34</a:t>
                      </a:r>
                      <a:endParaRPr lang="en-US" sz="1200" b="1">
                        <a:solidFill>
                          <a:srgbClr val="0032A0"/>
                        </a:solidFill>
                      </a:endParaRPr>
                    </a:p>
                  </a:txBody>
                  <a:tcPr marL="89452" marR="89452" marT="44726" marB="44726" anchor="ctr"/>
                </a:tc>
                <a:tc>
                  <a:txBody>
                    <a:bodyPr/>
                    <a:lstStyle/>
                    <a:p>
                      <a:pPr marL="0" marR="0" lvl="0" indent="0" algn="l" defTabSz="9145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b="1">
                          <a:solidFill>
                            <a:srgbClr val="0032A0"/>
                          </a:solidFill>
                          <a:latin typeface="Wingdings" pitchFamily="2"/>
                        </a:rPr>
                        <a:t></a:t>
                      </a:r>
                      <a:endParaRPr lang="en-US" sz="1200" b="1">
                        <a:solidFill>
                          <a:srgbClr val="0032A0"/>
                        </a:solidFill>
                      </a:endParaRPr>
                    </a:p>
                  </a:txBody>
                  <a:tcPr marL="89452" marR="89452" marT="44726" marB="44726" anchor="ctr"/>
                </a:tc>
                <a:tc>
                  <a:txBody>
                    <a:bodyPr/>
                    <a:lstStyle/>
                    <a:p>
                      <a:pPr marL="0" marR="0" lvl="0" indent="0" algn="l" defTabSz="1371746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>
                          <a:solidFill>
                            <a:srgbClr val="0E1941"/>
                          </a:solidFill>
                        </a:rPr>
                        <a:t>12 months</a:t>
                      </a:r>
                      <a:endParaRPr lang="en-US" sz="1200" b="0">
                        <a:solidFill>
                          <a:srgbClr val="0E1941"/>
                        </a:solidFill>
                      </a:endParaRPr>
                    </a:p>
                  </a:txBody>
                  <a:tcPr marL="89452" marR="89452" marT="44726" marB="44726" anchor="ctr"/>
                </a:tc>
                <a:tc>
                  <a:txBody>
                    <a:bodyPr/>
                    <a:lstStyle/>
                    <a:p>
                      <a:pPr marL="0" marR="0" lvl="0" indent="0" algn="l" defTabSz="1371746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b="1">
                          <a:solidFill>
                            <a:srgbClr val="0032A0"/>
                          </a:solidFill>
                          <a:latin typeface="Wingdings" pitchFamily="2"/>
                        </a:rPr>
                        <a:t></a:t>
                      </a:r>
                      <a:endParaRPr lang="en-US" sz="1200" b="1">
                        <a:solidFill>
                          <a:srgbClr val="0032A0"/>
                        </a:solidFill>
                      </a:endParaRPr>
                    </a:p>
                  </a:txBody>
                  <a:tcPr marL="89452" marR="89452" marT="44726" marB="44726" anchor="ctr"/>
                </a:tc>
                <a:tc>
                  <a:txBody>
                    <a:bodyPr/>
                    <a:lstStyle/>
                    <a:p>
                      <a:pPr marL="0" marR="0" lvl="0" indent="0" algn="l" defTabSz="1371746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b="1">
                          <a:solidFill>
                            <a:srgbClr val="0032A0"/>
                          </a:solidFill>
                          <a:latin typeface="Wingdings" pitchFamily="2"/>
                        </a:rPr>
                        <a:t></a:t>
                      </a:r>
                      <a:endParaRPr lang="en-US" sz="1200" b="1">
                        <a:solidFill>
                          <a:srgbClr val="0032A0"/>
                        </a:solidFill>
                      </a:endParaRPr>
                    </a:p>
                  </a:txBody>
                  <a:tcPr marL="89452" marR="89452" marT="44726" marB="44726" anchor="ctr"/>
                </a:tc>
                <a:extLst>
                  <a:ext uri="{0D108BD9-81ED-4DB2-BD59-A6C34878D82A}">
                    <a16:rowId xmlns:a16="http://schemas.microsoft.com/office/drawing/2014/main" val="3590503796"/>
                  </a:ext>
                </a:extLst>
              </a:tr>
              <a:tr h="268357">
                <a:tc>
                  <a:txBody>
                    <a:bodyPr/>
                    <a:lstStyle/>
                    <a:p>
                      <a:pPr marL="0" marR="0" lvl="0" indent="0" algn="l" defTabSz="1371746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b="1">
                          <a:solidFill>
                            <a:srgbClr val="0032A0"/>
                          </a:solidFill>
                        </a:rPr>
                        <a:t>Wisconsin</a:t>
                      </a:r>
                    </a:p>
                  </a:txBody>
                  <a:tcPr marL="89452" marR="89452" marT="44726" marB="4472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5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b="1">
                          <a:solidFill>
                            <a:srgbClr val="0032A0"/>
                          </a:solidFill>
                          <a:latin typeface="Wingdings" pitchFamily="2"/>
                        </a:rPr>
                        <a:t></a:t>
                      </a:r>
                      <a:endParaRPr lang="en-US" sz="1200" b="1">
                        <a:solidFill>
                          <a:srgbClr val="0032A0"/>
                        </a:solidFill>
                      </a:endParaRPr>
                    </a:p>
                  </a:txBody>
                  <a:tcPr marL="89452" marR="89452" marT="44726" marB="4472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5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>
                          <a:solidFill>
                            <a:srgbClr val="0E1941"/>
                          </a:solidFill>
                        </a:rPr>
                        <a:t>12 months</a:t>
                      </a:r>
                    </a:p>
                  </a:txBody>
                  <a:tcPr marL="89452" marR="89452" marT="44726" marB="4472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71746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b="1">
                          <a:solidFill>
                            <a:srgbClr val="0032A0"/>
                          </a:solidFill>
                          <a:latin typeface="Wingdings" pitchFamily="2"/>
                        </a:rPr>
                        <a:t></a:t>
                      </a:r>
                      <a:endParaRPr lang="en-US" sz="1200" b="1">
                        <a:solidFill>
                          <a:srgbClr val="0032A0"/>
                        </a:solidFill>
                      </a:endParaRPr>
                    </a:p>
                  </a:txBody>
                  <a:tcPr marL="89452" marR="89452" marT="44726" marB="4472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71746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b="1">
                          <a:solidFill>
                            <a:srgbClr val="0032A0"/>
                          </a:solidFill>
                          <a:latin typeface="Wingdings" pitchFamily="2"/>
                        </a:rPr>
                        <a:t></a:t>
                      </a:r>
                      <a:endParaRPr lang="en-US" sz="1200" b="1">
                        <a:solidFill>
                          <a:srgbClr val="0032A0"/>
                        </a:solidFill>
                      </a:endParaRPr>
                    </a:p>
                  </a:txBody>
                  <a:tcPr marL="89452" marR="89452" marT="44726" marB="4472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416590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21CC9BEC-DE1F-070A-370F-9C9ECFE9EE2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8870" y="429371"/>
            <a:ext cx="10724242" cy="719595"/>
          </a:xfrm>
          <a:prstGeom prst="rect">
            <a:avLst/>
          </a:prstGeom>
          <a:noFill/>
          <a:ln>
            <a:noFill/>
          </a:ln>
        </p:spPr>
        <p:txBody>
          <a:bodyPr vert="horz" wrap="square" lIns="59635" tIns="29817" rIns="59635" bIns="29817" anchor="b" anchorCtr="0" compatLnSpc="1">
            <a:normAutofit/>
          </a:bodyPr>
          <a:lstStyle/>
          <a:p>
            <a:pPr lvl="0"/>
            <a:r>
              <a:rPr lang="en-US"/>
              <a:t>HSA-compatible plans </a:t>
            </a:r>
            <a:r>
              <a:rPr lang="en-US">
                <a:solidFill>
                  <a:srgbClr val="03725E"/>
                </a:solidFill>
              </a:rPr>
              <a:t>state availability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1034</Words>
  <Application>Microsoft Office PowerPoint</Application>
  <PresentationFormat>Widescreen</PresentationFormat>
  <Paragraphs>185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Office Theme</vt:lpstr>
      <vt:lpstr>HSA-compatible plans</vt:lpstr>
      <vt:lpstr>Allstate STM HSA-compatible plans</vt:lpstr>
      <vt:lpstr>Allstate STM HSA-compatible plans</vt:lpstr>
      <vt:lpstr>Allstate STM HSA-compatible plans highlights</vt:lpstr>
      <vt:lpstr>Plan design HSA-compatible</vt:lpstr>
      <vt:lpstr>HSA-compatible plans out-of-network &amp; family deductibles</vt:lpstr>
      <vt:lpstr>HSA-compatible plans general benefits</vt:lpstr>
      <vt:lpstr>HSA-compatible plans general benefits</vt:lpstr>
      <vt:lpstr>HSA-compatible plans network</vt:lpstr>
      <vt:lpstr>HSA-compatible plans state availability</vt:lpstr>
    </vt:vector>
  </TitlesOfParts>
  <Company>National General - An Allstate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Burke, Tim</dc:creator>
  <cp:lastModifiedBy>amy</cp:lastModifiedBy>
  <cp:revision>3</cp:revision>
  <dcterms:created xsi:type="dcterms:W3CDTF">2023-08-15T15:50:02Z</dcterms:created>
  <dcterms:modified xsi:type="dcterms:W3CDTF">2023-08-29T16:42:55Z</dcterms:modified>
</cp:coreProperties>
</file>